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sldIdLst>
    <p:sldId id="256" r:id="rId2"/>
    <p:sldId id="300" r:id="rId3"/>
    <p:sldId id="371" r:id="rId4"/>
    <p:sldId id="350" r:id="rId5"/>
    <p:sldId id="351" r:id="rId6"/>
    <p:sldId id="352" r:id="rId7"/>
    <p:sldId id="374"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5" r:id="rId26"/>
    <p:sldId id="370" r:id="rId27"/>
    <p:sldId id="373" r:id="rId28"/>
    <p:sldId id="372" r:id="rId29"/>
    <p:sldId id="34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70"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B6610-A8AC-4B0A-9F93-05D7B1F60020}" type="datetimeFigureOut">
              <a:rPr lang="en-US" smtClean="0"/>
              <a:pPr/>
              <a:t>7/7/2015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7E40B-65AF-49C3-A3A5-245748383652}" type="slidenum">
              <a:rPr lang="en-US" smtClean="0"/>
              <a:pPr/>
              <a:t>‹#›</a:t>
            </a:fld>
            <a:endParaRPr lang="en-US"/>
          </a:p>
        </p:txBody>
      </p:sp>
    </p:spTree>
    <p:extLst>
      <p:ext uri="{BB962C8B-B14F-4D97-AF65-F5344CB8AC3E}">
        <p14:creationId xmlns:p14="http://schemas.microsoft.com/office/powerpoint/2010/main" xmlns="" val="318243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80196F-A6B2-41EE-A906-674CE53E4B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4282397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pPr/>
              <a:t>7/7/2015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57DCBBA-8DFD-4B58-BE37-876F078902AB}" type="datetimeFigureOut">
              <a:rPr lang="en-US" smtClean="0"/>
              <a:pPr/>
              <a:t>7/7/2015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AAF209-5AC8-4C6A-86E7-5F492C4CC49A}"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png"/><Relationship Id="rId3" Type="http://schemas.openxmlformats.org/officeDocument/2006/relationships/tags" Target="../tags/tag32.xml"/><Relationship Id="rId7" Type="http://schemas.openxmlformats.org/officeDocument/2006/relationships/video" Target="NULL" TargetMode="External"/><Relationship Id="rId12" Type="http://schemas.microsoft.com/office/2007/relationships/media" Target="../media/media1.wav"/><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0.jpeg"/><Relationship Id="rId5" Type="http://schemas.openxmlformats.org/officeDocument/2006/relationships/tags" Target="../tags/tag34.xml"/><Relationship Id="rId10" Type="http://schemas.openxmlformats.org/officeDocument/2006/relationships/image" Target="../media/image9.jpeg"/><Relationship Id="rId4" Type="http://schemas.openxmlformats.org/officeDocument/2006/relationships/tags" Target="../tags/tag33.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8.xml"/><Relationship Id="rId7"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17.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slideLayout" Target="../slideLayouts/slideLayout2.xml"/><Relationship Id="rId2" Type="http://schemas.openxmlformats.org/officeDocument/2006/relationships/tags" Target="../tags/tag66.xml"/><Relationship Id="rId16" Type="http://schemas.openxmlformats.org/officeDocument/2006/relationships/tags" Target="../tags/tag80.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1.jpeg"/><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3.jpeg"/><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7.png"/><Relationship Id="rId4" Type="http://schemas.openxmlformats.org/officeDocument/2006/relationships/tags" Target="../tags/tag25.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Hydrological Information System</a:t>
            </a:r>
            <a:endParaRPr lang="en-US" dirty="0"/>
          </a:p>
        </p:txBody>
      </p:sp>
      <p:sp>
        <p:nvSpPr>
          <p:cNvPr id="3" name="Subtitle 2"/>
          <p:cNvSpPr>
            <a:spLocks noGrp="1"/>
          </p:cNvSpPr>
          <p:nvPr>
            <p:ph type="subTitle" idx="1"/>
          </p:nvPr>
        </p:nvSpPr>
        <p:spPr/>
        <p:txBody>
          <a:bodyPr/>
          <a:lstStyle/>
          <a:p>
            <a:r>
              <a:rPr lang="en-US" dirty="0" smtClean="0"/>
              <a:t>Module -  Water Level measurements</a:t>
            </a:r>
            <a:endParaRPr lang="en-US" dirty="0"/>
          </a:p>
        </p:txBody>
      </p:sp>
      <p:sp>
        <p:nvSpPr>
          <p:cNvPr id="4" name="Subtitle 2"/>
          <p:cNvSpPr txBox="1">
            <a:spLocks/>
          </p:cNvSpPr>
          <p:nvPr/>
        </p:nvSpPr>
        <p:spPr>
          <a:xfrm>
            <a:off x="1447800" y="4191000"/>
            <a:ext cx="740664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dirty="0" smtClean="0"/>
              <a:t>Anish</a:t>
            </a:r>
          </a:p>
          <a:p>
            <a:r>
              <a:rPr lang="en-US" dirty="0"/>
              <a:t>	</a:t>
            </a:r>
            <a:r>
              <a:rPr lang="en-US" dirty="0" smtClean="0"/>
              <a:t>….. Hydro-Informatics Expert</a:t>
            </a:r>
          </a:p>
          <a:p>
            <a:r>
              <a:rPr lang="en-US" dirty="0"/>
              <a:t>	</a:t>
            </a:r>
            <a:r>
              <a:rPr lang="en-US" dirty="0" smtClean="0"/>
              <a:t>	The World Bank</a:t>
            </a:r>
            <a:endParaRPr lang="en-US" dirty="0"/>
          </a:p>
        </p:txBody>
      </p:sp>
    </p:spTree>
    <p:extLst>
      <p:ext uri="{BB962C8B-B14F-4D97-AF65-F5344CB8AC3E}">
        <p14:creationId xmlns:p14="http://schemas.microsoft.com/office/powerpoint/2010/main" xmlns="" val="383539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1245" y="76200"/>
            <a:ext cx="5540116" cy="1143000"/>
          </a:xfrm>
        </p:spPr>
        <p:txBody>
          <a:bodyPr>
            <a:normAutofit/>
          </a:bodyPr>
          <a:lstStyle/>
          <a:p>
            <a:r>
              <a:rPr lang="en-US" dirty="0" smtClean="0"/>
              <a:t>Bubbler Components</a:t>
            </a:r>
            <a:endParaRPr lang="en-US" dirty="0"/>
          </a:p>
        </p:txBody>
      </p:sp>
      <p:sp>
        <p:nvSpPr>
          <p:cNvPr id="11" name="Oval 10"/>
          <p:cNvSpPr/>
          <p:nvPr>
            <p:custDataLst>
              <p:tags r:id="rId3"/>
            </p:custDataLst>
          </p:nvPr>
        </p:nvSpPr>
        <p:spPr>
          <a:xfrm>
            <a:off x="6477000" y="27432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Content Placeholder 2"/>
          <p:cNvSpPr txBox="1">
            <a:spLocks/>
          </p:cNvSpPr>
          <p:nvPr>
            <p:custDataLst>
              <p:tags r:id="rId4"/>
            </p:custDataLst>
          </p:nvPr>
        </p:nvSpPr>
        <p:spPr>
          <a:xfrm>
            <a:off x="457200" y="1600200"/>
            <a:ext cx="4343400" cy="1981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742950" lvl="1" indent="-285750">
              <a:buClr>
                <a:srgbClr val="7A7A7A"/>
              </a:buClr>
            </a:pPr>
            <a:r>
              <a:rPr lang="en-US" dirty="0" smtClean="0"/>
              <a:t>Compressor</a:t>
            </a:r>
            <a:endParaRPr lang="en-US" dirty="0"/>
          </a:p>
          <a:p>
            <a:pPr marL="742950" lvl="1" indent="-285750">
              <a:buClr>
                <a:srgbClr val="7A7A7A"/>
              </a:buClr>
            </a:pPr>
            <a:r>
              <a:rPr lang="en-US" dirty="0"/>
              <a:t>Orifice Line</a:t>
            </a:r>
          </a:p>
          <a:p>
            <a:pPr marL="742950" lvl="1" indent="-285750">
              <a:buClr>
                <a:srgbClr val="7A7A7A"/>
              </a:buClr>
            </a:pPr>
            <a:r>
              <a:rPr lang="en-US" dirty="0"/>
              <a:t>Pressure </a:t>
            </a:r>
            <a:r>
              <a:rPr lang="en-US" dirty="0" smtClean="0"/>
              <a:t>Transducer</a:t>
            </a:r>
          </a:p>
          <a:p>
            <a:pPr marL="742950" lvl="1" indent="-285750">
              <a:buClr>
                <a:srgbClr val="7A7A7A"/>
              </a:buClr>
            </a:pPr>
            <a:r>
              <a:rPr lang="en-US" dirty="0" smtClean="0"/>
              <a:t>Tank</a:t>
            </a:r>
            <a:endParaRPr lang="en-US" dirty="0"/>
          </a:p>
          <a:p>
            <a:pPr marL="742950" lvl="1" indent="-285750">
              <a:buClr>
                <a:srgbClr val="7A7A7A"/>
              </a:buClr>
            </a:pPr>
            <a:r>
              <a:rPr lang="en-US" dirty="0" smtClean="0"/>
              <a:t>Desiccant</a:t>
            </a:r>
          </a:p>
          <a:p>
            <a:pPr marL="742950" lvl="1" indent="-285750">
              <a:buClr>
                <a:srgbClr val="7A7A7A"/>
              </a:buClr>
            </a:pPr>
            <a:endParaRPr lang="en-US" dirty="0">
              <a:solidFill>
                <a:srgbClr val="000000"/>
              </a:solidFill>
            </a:endParaRPr>
          </a:p>
          <a:p>
            <a:pPr>
              <a:buClr>
                <a:srgbClr val="7A7A7A"/>
              </a:buClr>
            </a:pPr>
            <a:endParaRPr lang="en-US" dirty="0">
              <a:solidFill>
                <a:srgbClr val="000000"/>
              </a:solidFill>
            </a:endParaRPr>
          </a:p>
        </p:txBody>
      </p:sp>
      <p:pic>
        <p:nvPicPr>
          <p:cNvPr id="8" name="Picture 7"/>
          <p:cNvPicPr/>
          <p:nvPr>
            <p:custDataLst>
              <p:tags r:id="rId5"/>
            </p:custDataLst>
          </p:nvPr>
        </p:nvPicPr>
        <p:blipFill>
          <a:blip r:embed="rId9">
            <a:extLst>
              <a:ext uri="{28A0092B-C50C-407E-A947-70E740481C1C}">
                <a14:useLocalDpi xmlns:a14="http://schemas.microsoft.com/office/drawing/2010/main" xmlns="" val="0"/>
              </a:ext>
            </a:extLst>
          </a:blip>
          <a:stretch>
            <a:fillRect/>
          </a:stretch>
        </p:blipFill>
        <p:spPr>
          <a:xfrm>
            <a:off x="5331084" y="3657600"/>
            <a:ext cx="3570605" cy="30480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5097087" y="381000"/>
            <a:ext cx="4038600" cy="3016486"/>
          </a:xfrm>
          <a:prstGeom prst="rect">
            <a:avLst/>
          </a:prstGeom>
        </p:spPr>
      </p:pic>
      <p:sp>
        <p:nvSpPr>
          <p:cNvPr id="12" name="Oval 11"/>
          <p:cNvSpPr/>
          <p:nvPr>
            <p:custDataLst>
              <p:tags r:id="rId6"/>
            </p:custDataLst>
          </p:nvPr>
        </p:nvSpPr>
        <p:spPr>
          <a:xfrm>
            <a:off x="6942362" y="2362200"/>
            <a:ext cx="68038" cy="672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050" name="Picture 2"/>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143000" y="3657600"/>
            <a:ext cx="2314056" cy="3085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a:xfrm>
            <a:off x="5097086" y="1117600"/>
            <a:ext cx="1379913" cy="482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Bubbler</a:t>
            </a:r>
            <a:endParaRPr lang="en-US" dirty="0"/>
          </a:p>
        </p:txBody>
      </p:sp>
      <p:sp>
        <p:nvSpPr>
          <p:cNvPr id="13" name="Right Arrow 12"/>
          <p:cNvSpPr/>
          <p:nvPr/>
        </p:nvSpPr>
        <p:spPr>
          <a:xfrm rot="19443251">
            <a:off x="6563462" y="2111669"/>
            <a:ext cx="1379913" cy="482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Desiccant</a:t>
            </a:r>
            <a:endParaRPr lang="en-US" dirty="0"/>
          </a:p>
        </p:txBody>
      </p:sp>
      <p:sp>
        <p:nvSpPr>
          <p:cNvPr id="7" name="Left Arrow 6"/>
          <p:cNvSpPr/>
          <p:nvPr/>
        </p:nvSpPr>
        <p:spPr>
          <a:xfrm>
            <a:off x="2667000" y="6248400"/>
            <a:ext cx="2133600" cy="4572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Air Drying System</a:t>
            </a:r>
            <a:endParaRPr lang="en-US" dirty="0"/>
          </a:p>
        </p:txBody>
      </p:sp>
      <p:pic>
        <p:nvPicPr>
          <p:cNvPr id="6" name="Audio 5">
            <a:hlinkClick r:id="" action="ppaction://media"/>
          </p:cNvPr>
          <p:cNvPicPr>
            <a:picLocks noChangeAspect="1"/>
          </p:cNvPicPr>
          <p:nvPr>
            <a:videoFile r:link="rId7"/>
            <p:extLst>
              <p:ext uri="{DAA4B4D4-6D71-4841-9C94-3DE7FCFB9230}">
                <p14:media xmlns:p14="http://schemas.microsoft.com/office/powerpoint/2010/main" xmlns="" r:embed="rId12"/>
              </p:ext>
            </p:extLst>
          </p:nvPr>
        </p:nvPicPr>
        <p:blipFill>
          <a:blip r:embed="rId13" cstate="email"/>
          <a:stretch>
            <a:fillRect/>
          </a:stretch>
        </p:blipFill>
        <p:spPr>
          <a:xfrm>
            <a:off x="8382000" y="6096000"/>
            <a:ext cx="609600" cy="609600"/>
          </a:xfrm>
          <a:prstGeom prst="rect">
            <a:avLst/>
          </a:prstGeom>
        </p:spPr>
      </p:pic>
      <p:sp>
        <p:nvSpPr>
          <p:cNvPr id="14" name="TextBox 13"/>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Bubbler</a:t>
            </a:r>
            <a:endParaRPr lang="en-US" sz="5400" dirty="0"/>
          </a:p>
        </p:txBody>
      </p:sp>
    </p:spTree>
    <p:custDataLst>
      <p:tags r:id="rId1"/>
    </p:custDataLst>
    <p:extLst>
      <p:ext uri="{BB962C8B-B14F-4D97-AF65-F5344CB8AC3E}">
        <p14:creationId xmlns:p14="http://schemas.microsoft.com/office/powerpoint/2010/main" xmlns="" val="3543878597"/>
      </p:ext>
    </p:extLst>
  </p:cSld>
  <p:clrMapOvr>
    <a:masterClrMapping/>
  </p:clrMapOvr>
  <mc:AlternateContent xmlns:mc="http://schemas.openxmlformats.org/markup-compatibility/2006">
    <mc:Choice xmlns:p14="http://schemas.microsoft.com/office/powerpoint/2010/main" xmlns="" Requires="p14">
      <p:transition spd="slow" p14:dur="2000" advTm="45073"/>
    </mc:Choice>
    <mc:Fallback>
      <p:transition spd="slow" advTm="45073"/>
    </mc:Fallback>
  </mc:AlternateContent>
  <p:timing>
    <p:tnLst>
      <p:par>
        <p:cTn id="1" dur="indefinite" restart="never" nodeType="tmRoot">
          <p:childTnLst>
            <p:video>
              <p:cMediaNode vol="80000" showWhenStopped="0">
                <p:cTn id="2" fill="hold" display="0">
                  <p:stCondLst>
                    <p:cond delay="indefinite"/>
                  </p:stCondLst>
                  <p:endCondLst>
                    <p:cond evt="onStopAudio"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6324600" cy="685800"/>
          </a:xfrm>
        </p:spPr>
        <p:txBody>
          <a:bodyPr>
            <a:normAutofit fontScale="90000"/>
          </a:bodyPr>
          <a:lstStyle/>
          <a:p>
            <a:r>
              <a:rPr lang="en-US" dirty="0" smtClean="0"/>
              <a:t>Bubbler Types and Location</a:t>
            </a:r>
            <a:endParaRPr lang="en-US" dirty="0"/>
          </a:p>
        </p:txBody>
      </p:sp>
      <p:sp>
        <p:nvSpPr>
          <p:cNvPr id="11" name="Oval 10"/>
          <p:cNvSpPr/>
          <p:nvPr>
            <p:custDataLst>
              <p:tags r:id="rId3"/>
            </p:custDataLst>
          </p:nvPr>
        </p:nvSpPr>
        <p:spPr>
          <a:xfrm>
            <a:off x="6172200" y="32766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Content Placeholder 2"/>
          <p:cNvSpPr txBox="1">
            <a:spLocks/>
          </p:cNvSpPr>
          <p:nvPr>
            <p:custDataLst>
              <p:tags r:id="rId4"/>
            </p:custDataLst>
          </p:nvPr>
        </p:nvSpPr>
        <p:spPr>
          <a:xfrm>
            <a:off x="457200" y="1600200"/>
            <a:ext cx="7467600" cy="2362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endParaRPr lang="en-US" dirty="0">
              <a:solidFill>
                <a:srgbClr val="000000"/>
              </a:solidFill>
            </a:endParaRPr>
          </a:p>
        </p:txBody>
      </p:sp>
      <p:sp>
        <p:nvSpPr>
          <p:cNvPr id="10" name="Content Placeholder 2"/>
          <p:cNvSpPr txBox="1">
            <a:spLocks/>
          </p:cNvSpPr>
          <p:nvPr>
            <p:custDataLst>
              <p:tags r:id="rId5"/>
            </p:custDataLst>
          </p:nvPr>
        </p:nvSpPr>
        <p:spPr>
          <a:xfrm>
            <a:off x="990600" y="1034534"/>
            <a:ext cx="4038600" cy="2927866"/>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68630" indent="-285750">
              <a:buClr>
                <a:srgbClr val="7A7A7A"/>
              </a:buClr>
            </a:pPr>
            <a:r>
              <a:rPr lang="en-US" sz="2200" dirty="0" smtClean="0"/>
              <a:t>Non- </a:t>
            </a:r>
            <a:r>
              <a:rPr lang="en-US" sz="2200" dirty="0"/>
              <a:t>continuous</a:t>
            </a:r>
          </a:p>
          <a:p>
            <a:pPr marL="925830" lvl="1" indent="-285750">
              <a:buClr>
                <a:srgbClr val="7A7A7A"/>
              </a:buClr>
            </a:pPr>
            <a:r>
              <a:rPr lang="en-US" dirty="0" smtClean="0"/>
              <a:t>Only turns on at a set time</a:t>
            </a:r>
          </a:p>
          <a:p>
            <a:pPr marL="925830" lvl="1" indent="-285750">
              <a:buClr>
                <a:srgbClr val="7A7A7A"/>
              </a:buClr>
            </a:pPr>
            <a:r>
              <a:rPr lang="en-US" dirty="0" smtClean="0"/>
              <a:t>This allows </a:t>
            </a:r>
            <a:r>
              <a:rPr lang="en-US" dirty="0"/>
              <a:t>water to feed back up </a:t>
            </a:r>
            <a:r>
              <a:rPr lang="en-US" dirty="0" smtClean="0"/>
              <a:t>the orifice line so the line needs to be purged and stabilized</a:t>
            </a:r>
            <a:endParaRPr lang="en-US" dirty="0"/>
          </a:p>
          <a:p>
            <a:pPr marL="468630" indent="-285750">
              <a:buClr>
                <a:srgbClr val="7A7A7A"/>
              </a:buClr>
            </a:pPr>
            <a:r>
              <a:rPr lang="en-US" sz="2200" dirty="0" smtClean="0"/>
              <a:t>Continuous</a:t>
            </a:r>
            <a:endParaRPr lang="en-US" sz="2200" dirty="0"/>
          </a:p>
          <a:p>
            <a:pPr marL="925830" lvl="1" indent="-285750">
              <a:buClr>
                <a:srgbClr val="7A7A7A"/>
              </a:buClr>
            </a:pPr>
            <a:r>
              <a:rPr lang="en-US" dirty="0"/>
              <a:t>Keeps the orifice line under pressure by producing approximately 1 bubble per second</a:t>
            </a:r>
          </a:p>
        </p:txBody>
      </p:sp>
      <p:sp>
        <p:nvSpPr>
          <p:cNvPr id="12" name="Content Placeholder 2"/>
          <p:cNvSpPr txBox="1">
            <a:spLocks/>
          </p:cNvSpPr>
          <p:nvPr>
            <p:custDataLst>
              <p:tags r:id="rId6"/>
            </p:custDataLst>
          </p:nvPr>
        </p:nvSpPr>
        <p:spPr>
          <a:xfrm>
            <a:off x="925285" y="3946071"/>
            <a:ext cx="4143829" cy="2759529"/>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dirty="0" smtClean="0"/>
              <a:t>Ideal Location</a:t>
            </a:r>
          </a:p>
          <a:p>
            <a:pPr marL="560070" lvl="1" indent="-285750">
              <a:buClr>
                <a:srgbClr val="7A7A7A"/>
              </a:buClr>
            </a:pPr>
            <a:r>
              <a:rPr lang="en-US" dirty="0" smtClean="0"/>
              <a:t>Open Channels and Reservoirs</a:t>
            </a:r>
          </a:p>
          <a:p>
            <a:pPr marL="560070" lvl="1" indent="-285750">
              <a:buClr>
                <a:srgbClr val="7A7A7A"/>
              </a:buClr>
            </a:pPr>
            <a:r>
              <a:rPr lang="en-US" dirty="0" smtClean="0"/>
              <a:t>Stable river bed where channel does not migrate away from orifice</a:t>
            </a:r>
          </a:p>
          <a:p>
            <a:pPr marL="560070" lvl="1" indent="-285750">
              <a:buClr>
                <a:srgbClr val="7A7A7A"/>
              </a:buClr>
            </a:pPr>
            <a:r>
              <a:rPr lang="en-US" dirty="0" smtClean="0"/>
              <a:t>Not a lot of debris  or sedimentation that can cover the orifice inlet</a:t>
            </a:r>
          </a:p>
          <a:p>
            <a:pPr marL="560070" lvl="1" indent="-285750">
              <a:buClr>
                <a:srgbClr val="7A7A7A"/>
              </a:buClr>
            </a:pPr>
            <a:r>
              <a:rPr lang="en-US" dirty="0" smtClean="0"/>
              <a:t>Great option if there is not a bridge or other structure with a direct vertical shot to the water surface.</a:t>
            </a:r>
          </a:p>
          <a:p>
            <a:pPr marL="560070" lvl="1" indent="-285750">
              <a:buClr>
                <a:srgbClr val="7A7A7A"/>
              </a:buClr>
            </a:pPr>
            <a:endParaRPr lang="en-US" dirty="0" smtClean="0">
              <a:solidFill>
                <a:srgbClr val="000000"/>
              </a:solidFill>
            </a:endParaRPr>
          </a:p>
          <a:p>
            <a:pPr marL="560070" lvl="1" indent="-285750">
              <a:buClr>
                <a:srgbClr val="7A7A7A"/>
              </a:buClr>
            </a:pPr>
            <a:endParaRPr lang="en-US" dirty="0" smtClean="0">
              <a:solidFill>
                <a:srgbClr val="000000"/>
              </a:solidFill>
            </a:endParaRPr>
          </a:p>
        </p:txBody>
      </p:sp>
      <p:pic>
        <p:nvPicPr>
          <p:cNvPr id="6146" name="Picture 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rot="5400000">
            <a:off x="4495800" y="2133600"/>
            <a:ext cx="4876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803121" y="1034534"/>
            <a:ext cx="2262158" cy="369332"/>
          </a:xfrm>
          <a:prstGeom prst="rect">
            <a:avLst/>
          </a:prstGeom>
          <a:noFill/>
        </p:spPr>
        <p:txBody>
          <a:bodyPr wrap="none" rtlCol="0">
            <a:spAutoFit/>
          </a:bodyPr>
          <a:lstStyle/>
          <a:p>
            <a:r>
              <a:rPr lang="en-US" dirty="0" smtClean="0"/>
              <a:t>Maharashtra Station</a:t>
            </a:r>
            <a:endParaRPr lang="en-US" dirty="0"/>
          </a:p>
        </p:txBody>
      </p:sp>
      <p:sp>
        <p:nvSpPr>
          <p:cNvPr id="9" name="TextBox 8"/>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Bubbler</a:t>
            </a:r>
            <a:endParaRPr lang="en-US" sz="5400" dirty="0"/>
          </a:p>
        </p:txBody>
      </p:sp>
    </p:spTree>
    <p:custDataLst>
      <p:tags r:id="rId1"/>
    </p:custDataLst>
    <p:extLst>
      <p:ext uri="{BB962C8B-B14F-4D97-AF65-F5344CB8AC3E}">
        <p14:creationId xmlns:p14="http://schemas.microsoft.com/office/powerpoint/2010/main" xmlns="" val="795337379"/>
      </p:ext>
    </p:extLst>
  </p:cSld>
  <p:clrMapOvr>
    <a:masterClrMapping/>
  </p:clrMapOvr>
  <mc:AlternateContent xmlns:mc="http://schemas.openxmlformats.org/markup-compatibility/2006">
    <mc:Choice xmlns:p14="http://schemas.microsoft.com/office/powerpoint/2010/main" xmlns="" Requires="p14">
      <p:transition spd="slow" p14:dur="2000" advTm="86732"/>
    </mc:Choice>
    <mc:Fallback>
      <p:transition spd="slow" advTm="8673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228600"/>
            <a:ext cx="7391400" cy="838200"/>
          </a:xfrm>
        </p:spPr>
        <p:txBody>
          <a:bodyPr>
            <a:normAutofit fontScale="90000"/>
          </a:bodyPr>
          <a:lstStyle/>
          <a:p>
            <a:r>
              <a:rPr lang="en-US" dirty="0" smtClean="0"/>
              <a:t>Bubbler Advantages/Disadvantages</a:t>
            </a:r>
            <a:endParaRPr lang="en-US" dirty="0"/>
          </a:p>
        </p:txBody>
      </p:sp>
      <p:sp>
        <p:nvSpPr>
          <p:cNvPr id="11" name="Oval 10"/>
          <p:cNvSpPr/>
          <p:nvPr>
            <p:custDataLst>
              <p:tags r:id="rId3"/>
            </p:custDataLst>
          </p:nvPr>
        </p:nvSpPr>
        <p:spPr>
          <a:xfrm>
            <a:off x="6172200" y="32766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Content Placeholder 2"/>
          <p:cNvSpPr txBox="1">
            <a:spLocks/>
          </p:cNvSpPr>
          <p:nvPr>
            <p:custDataLst>
              <p:tags r:id="rId4"/>
            </p:custDataLst>
          </p:nvPr>
        </p:nvSpPr>
        <p:spPr>
          <a:xfrm>
            <a:off x="990600" y="1028700"/>
            <a:ext cx="8153400" cy="56007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sz="2800" dirty="0"/>
              <a:t>Advantages</a:t>
            </a:r>
          </a:p>
          <a:p>
            <a:pPr marL="560070" lvl="1" indent="-285750">
              <a:buClr>
                <a:srgbClr val="7A7A7A"/>
              </a:buClr>
            </a:pPr>
            <a:r>
              <a:rPr lang="en-US" sz="2400" dirty="0" smtClean="0"/>
              <a:t>It’s a Non-Submersible </a:t>
            </a:r>
            <a:r>
              <a:rPr lang="en-US" sz="2400" dirty="0"/>
              <a:t>Pressure Transducer</a:t>
            </a:r>
          </a:p>
          <a:p>
            <a:pPr marL="834390" lvl="2" indent="-285750">
              <a:buClr>
                <a:srgbClr val="7A7A7A"/>
              </a:buClr>
            </a:pPr>
            <a:r>
              <a:rPr lang="en-US" sz="2000" dirty="0"/>
              <a:t>Elimination of risk or damage of the most expensive part (pressure transducer and compressor)</a:t>
            </a:r>
          </a:p>
          <a:p>
            <a:pPr marL="834390" lvl="2" indent="-285750">
              <a:buClr>
                <a:srgbClr val="7A7A7A"/>
              </a:buClr>
            </a:pPr>
            <a:r>
              <a:rPr lang="en-US" sz="2000" dirty="0"/>
              <a:t>Orifice line (least expensive component) only part in the water</a:t>
            </a:r>
          </a:p>
          <a:p>
            <a:pPr marL="560070" lvl="1" indent="-285750">
              <a:buClr>
                <a:srgbClr val="7A7A7A"/>
              </a:buClr>
            </a:pPr>
            <a:r>
              <a:rPr lang="en-US" sz="2400" dirty="0" smtClean="0"/>
              <a:t>Install </a:t>
            </a:r>
            <a:r>
              <a:rPr lang="en-US" sz="2400" dirty="0"/>
              <a:t>is relatively inexpensive compared to the stilling well for the shaft </a:t>
            </a:r>
            <a:r>
              <a:rPr lang="en-US" sz="2400" dirty="0" smtClean="0"/>
              <a:t>encoder</a:t>
            </a:r>
            <a:br>
              <a:rPr lang="en-US" sz="2400" dirty="0" smtClean="0"/>
            </a:br>
            <a:endParaRPr lang="en-US" sz="2400" dirty="0" smtClean="0"/>
          </a:p>
          <a:p>
            <a:pPr marL="285750" indent="-285750">
              <a:buClr>
                <a:srgbClr val="7A7A7A"/>
              </a:buClr>
            </a:pPr>
            <a:r>
              <a:rPr lang="en-US" sz="2800" dirty="0" smtClean="0"/>
              <a:t>Disadvantages</a:t>
            </a:r>
          </a:p>
          <a:p>
            <a:pPr marL="560070" lvl="1" indent="-285750">
              <a:buClr>
                <a:srgbClr val="7A7A7A"/>
              </a:buClr>
            </a:pPr>
            <a:r>
              <a:rPr lang="en-US" sz="2400" dirty="0" smtClean="0"/>
              <a:t>Expensive compared to shaft encoder, ultrasonic sensor and submersible pressure transducer</a:t>
            </a:r>
          </a:p>
          <a:p>
            <a:pPr marL="560070" lvl="1" indent="-285750">
              <a:buClr>
                <a:srgbClr val="7A7A7A"/>
              </a:buClr>
            </a:pPr>
            <a:r>
              <a:rPr lang="en-US" sz="2400" dirty="0" smtClean="0"/>
              <a:t>Not ideal for sites with migrating or shallow channel</a:t>
            </a:r>
          </a:p>
          <a:p>
            <a:pPr>
              <a:buClr>
                <a:srgbClr val="7A7A7A"/>
              </a:buClr>
            </a:pPr>
            <a:endParaRPr lang="en-US" sz="2800" dirty="0">
              <a:solidFill>
                <a:srgbClr val="000000"/>
              </a:solidFill>
            </a:endParaRPr>
          </a:p>
        </p:txBody>
      </p:sp>
      <p:sp>
        <p:nvSpPr>
          <p:cNvPr id="5" name="TextBox 4"/>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Bubbler</a:t>
            </a:r>
            <a:endParaRPr lang="en-US" sz="5400" dirty="0"/>
          </a:p>
        </p:txBody>
      </p:sp>
    </p:spTree>
    <p:custDataLst>
      <p:tags r:id="rId1"/>
    </p:custDataLst>
    <p:extLst>
      <p:ext uri="{BB962C8B-B14F-4D97-AF65-F5344CB8AC3E}">
        <p14:creationId xmlns:p14="http://schemas.microsoft.com/office/powerpoint/2010/main" xmlns="" val="1358902228"/>
      </p:ext>
    </p:extLst>
  </p:cSld>
  <p:clrMapOvr>
    <a:masterClrMapping/>
  </p:clrMapOvr>
  <mc:AlternateContent xmlns:mc="http://schemas.openxmlformats.org/markup-compatibility/2006">
    <mc:Choice xmlns:p14="http://schemas.microsoft.com/office/powerpoint/2010/main" xmlns="" Requires="p14">
      <p:transition spd="slow" p14:dur="2000" advTm="53672"/>
    </mc:Choice>
    <mc:Fallback>
      <p:transition spd="slow" advTm="5367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76200"/>
            <a:ext cx="7924800" cy="838200"/>
          </a:xfrm>
        </p:spPr>
        <p:txBody>
          <a:bodyPr>
            <a:normAutofit/>
          </a:bodyPr>
          <a:lstStyle/>
          <a:p>
            <a:r>
              <a:rPr lang="en-US" dirty="0" smtClean="0"/>
              <a:t>Bubbler Advantages/Disadvantages</a:t>
            </a:r>
            <a:endParaRPr lang="en-US" dirty="0"/>
          </a:p>
        </p:txBody>
      </p:sp>
      <p:sp>
        <p:nvSpPr>
          <p:cNvPr id="11" name="Oval 10"/>
          <p:cNvSpPr/>
          <p:nvPr>
            <p:custDataLst>
              <p:tags r:id="rId3"/>
            </p:custDataLst>
          </p:nvPr>
        </p:nvSpPr>
        <p:spPr>
          <a:xfrm>
            <a:off x="6172200" y="32766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Content Placeholder 2"/>
          <p:cNvSpPr txBox="1">
            <a:spLocks/>
          </p:cNvSpPr>
          <p:nvPr>
            <p:custDataLst>
              <p:tags r:id="rId4"/>
            </p:custDataLst>
          </p:nvPr>
        </p:nvSpPr>
        <p:spPr>
          <a:xfrm>
            <a:off x="990600" y="952500"/>
            <a:ext cx="8077200" cy="57531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sz="2800" dirty="0"/>
              <a:t>Advantages</a:t>
            </a:r>
          </a:p>
          <a:p>
            <a:pPr marL="560070" lvl="1" indent="-285750">
              <a:buClr>
                <a:srgbClr val="7A7A7A"/>
              </a:buClr>
            </a:pPr>
            <a:r>
              <a:rPr lang="en-US" sz="2400" dirty="0" smtClean="0"/>
              <a:t>Orifice tubing is inexpensive compared with data cables</a:t>
            </a:r>
          </a:p>
          <a:p>
            <a:pPr marL="560070" lvl="1" indent="-285750">
              <a:buClr>
                <a:srgbClr val="7A7A7A"/>
              </a:buClr>
            </a:pPr>
            <a:r>
              <a:rPr lang="en-US" sz="2400" dirty="0" smtClean="0"/>
              <a:t>Tubing can be run hundreds of feet if necessary, from instrument shelter to the river or stream. This is useful for rivers with widths that vary greatly from the dry to wet seasons.</a:t>
            </a:r>
            <a:br>
              <a:rPr lang="en-US" sz="2400" dirty="0" smtClean="0"/>
            </a:br>
            <a:endParaRPr lang="en-US" sz="2400" dirty="0" smtClean="0"/>
          </a:p>
          <a:p>
            <a:pPr marL="285750" indent="-285750">
              <a:buClr>
                <a:srgbClr val="7A7A7A"/>
              </a:buClr>
            </a:pPr>
            <a:r>
              <a:rPr lang="en-US" sz="2800" dirty="0" smtClean="0"/>
              <a:t>Disadvantages</a:t>
            </a:r>
          </a:p>
          <a:p>
            <a:pPr lvl="1">
              <a:buClr>
                <a:srgbClr val="7A7A7A"/>
              </a:buClr>
            </a:pPr>
            <a:r>
              <a:rPr lang="en-US" sz="2400" dirty="0" smtClean="0"/>
              <a:t>More mechanical parts to wear out or malfunction making maintenance more expensive and time consuming than other solutions.</a:t>
            </a:r>
          </a:p>
          <a:p>
            <a:pPr lvl="1">
              <a:buClr>
                <a:srgbClr val="7A7A7A"/>
              </a:buClr>
            </a:pPr>
            <a:r>
              <a:rPr lang="en-US" sz="2400" dirty="0" smtClean="0"/>
              <a:t>System requires more power to operate compressor. (larger solar panels, batteries, etc.)</a:t>
            </a:r>
          </a:p>
        </p:txBody>
      </p:sp>
      <p:sp>
        <p:nvSpPr>
          <p:cNvPr id="5" name="TextBox 4"/>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Bubbler</a:t>
            </a:r>
            <a:endParaRPr lang="en-US" sz="5400" dirty="0"/>
          </a:p>
        </p:txBody>
      </p:sp>
    </p:spTree>
    <p:custDataLst>
      <p:tags r:id="rId1"/>
    </p:custDataLst>
    <p:extLst>
      <p:ext uri="{BB962C8B-B14F-4D97-AF65-F5344CB8AC3E}">
        <p14:creationId xmlns:p14="http://schemas.microsoft.com/office/powerpoint/2010/main" xmlns="" val="2893910428"/>
      </p:ext>
    </p:extLst>
  </p:cSld>
  <p:clrMapOvr>
    <a:masterClrMapping/>
  </p:clrMapOvr>
  <mc:AlternateContent xmlns:mc="http://schemas.openxmlformats.org/markup-compatibility/2006">
    <mc:Choice xmlns:p14="http://schemas.microsoft.com/office/powerpoint/2010/main" xmlns="" Requires="p14">
      <p:transition spd="slow" p14:dur="2000" advTm="53672"/>
    </mc:Choice>
    <mc:Fallback>
      <p:transition spd="slow" advTm="536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9200" y="228600"/>
            <a:ext cx="7696200" cy="762000"/>
          </a:xfrm>
        </p:spPr>
        <p:txBody>
          <a:bodyPr>
            <a:normAutofit/>
          </a:bodyPr>
          <a:lstStyle/>
          <a:p>
            <a:r>
              <a:rPr lang="en-US" dirty="0" smtClean="0"/>
              <a:t>Submersible Pressure Transducer</a:t>
            </a:r>
            <a:endParaRPr lang="en-US" dirty="0"/>
          </a:p>
        </p:txBody>
      </p:sp>
      <p:pic>
        <p:nvPicPr>
          <p:cNvPr id="4" name="Content Placeholder 3"/>
          <p:cNvPicPr>
            <a:picLocks noGrp="1" noChangeAspect="1"/>
          </p:cNvPicPr>
          <p:nvPr>
            <p:ph idx="1"/>
          </p:nvPr>
        </p:nvPicPr>
        <p:blipFill>
          <a:blip r:embed="rId5" cstate="email">
            <a:extLst>
              <a:ext uri="{28A0092B-C50C-407E-A947-70E740481C1C}">
                <a14:useLocalDpi xmlns:a14="http://schemas.microsoft.com/office/drawing/2010/main" xmlns="" val="0"/>
              </a:ext>
            </a:extLst>
          </a:blip>
          <a:stretch>
            <a:fillRect/>
          </a:stretch>
        </p:blipFill>
        <p:spPr>
          <a:xfrm>
            <a:off x="4518800" y="3249642"/>
            <a:ext cx="4617943" cy="3582958"/>
          </a:xfrm>
        </p:spPr>
      </p:pic>
      <p:sp>
        <p:nvSpPr>
          <p:cNvPr id="5" name="Content Placeholder 2"/>
          <p:cNvSpPr txBox="1">
            <a:spLocks/>
          </p:cNvSpPr>
          <p:nvPr>
            <p:custDataLst>
              <p:tags r:id="rId3"/>
            </p:custDataLst>
          </p:nvPr>
        </p:nvSpPr>
        <p:spPr>
          <a:xfrm>
            <a:off x="1066800" y="1143000"/>
            <a:ext cx="7924800" cy="2438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dirty="0" smtClean="0"/>
              <a:t>Concept</a:t>
            </a:r>
          </a:p>
          <a:p>
            <a:pPr marL="560070" lvl="1" indent="-285750">
              <a:buClr>
                <a:srgbClr val="7A7A7A"/>
              </a:buClr>
            </a:pPr>
            <a:r>
              <a:rPr lang="en-GB" dirty="0" smtClean="0"/>
              <a:t>The </a:t>
            </a:r>
            <a:r>
              <a:rPr lang="en-GB" dirty="0"/>
              <a:t>pressure exerted on the sensor by the head of water above the sensor is converted to depth.</a:t>
            </a:r>
            <a:endParaRPr lang="en-US" dirty="0" smtClean="0"/>
          </a:p>
          <a:p>
            <a:pPr marL="285750" indent="-285750">
              <a:buClr>
                <a:srgbClr val="7A7A7A"/>
              </a:buClr>
            </a:pPr>
            <a:r>
              <a:rPr lang="en-US" dirty="0" smtClean="0"/>
              <a:t>Components</a:t>
            </a:r>
          </a:p>
          <a:p>
            <a:pPr marL="560070" lvl="1" indent="-285750">
              <a:buClr>
                <a:srgbClr val="7A7A7A"/>
              </a:buClr>
            </a:pPr>
            <a:r>
              <a:rPr lang="en-US" dirty="0" smtClean="0"/>
              <a:t>Submersible pressure transducer</a:t>
            </a:r>
          </a:p>
          <a:p>
            <a:pPr marL="560070" lvl="1" indent="-285750">
              <a:buClr>
                <a:srgbClr val="7A7A7A"/>
              </a:buClr>
            </a:pPr>
            <a:r>
              <a:rPr lang="en-US" dirty="0" smtClean="0"/>
              <a:t>Pipe or plastic conduit</a:t>
            </a:r>
          </a:p>
          <a:p>
            <a:pPr lvl="1">
              <a:buClr>
                <a:srgbClr val="7A7A7A"/>
              </a:buClr>
            </a:pPr>
            <a:endParaRPr lang="en-US" sz="1700" dirty="0" smtClean="0">
              <a:solidFill>
                <a:srgbClr val="000000"/>
              </a:solidFill>
            </a:endParaRPr>
          </a:p>
          <a:p>
            <a:pPr lvl="1">
              <a:buClr>
                <a:srgbClr val="7A7A7A"/>
              </a:buClr>
            </a:pPr>
            <a:endParaRPr lang="en-US" sz="1700" dirty="0" smtClean="0">
              <a:solidFill>
                <a:srgbClr val="000000"/>
              </a:solidFill>
            </a:endParaRPr>
          </a:p>
          <a:p>
            <a:pPr>
              <a:buClr>
                <a:srgbClr val="7A7A7A"/>
              </a:buClr>
            </a:pPr>
            <a:endParaRPr lang="en-US" sz="2100" dirty="0">
              <a:solidFill>
                <a:srgbClr val="000000"/>
              </a:solidFill>
            </a:endParaRPr>
          </a:p>
        </p:txBody>
      </p:sp>
      <p:sp>
        <p:nvSpPr>
          <p:cNvPr id="6" name="TextBox 5"/>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Pressure Transducer</a:t>
            </a:r>
            <a:endParaRPr lang="en-US" sz="5400" dirty="0"/>
          </a:p>
        </p:txBody>
      </p:sp>
    </p:spTree>
    <p:custDataLst>
      <p:tags r:id="rId1"/>
    </p:custDataLst>
    <p:extLst>
      <p:ext uri="{BB962C8B-B14F-4D97-AF65-F5344CB8AC3E}">
        <p14:creationId xmlns:p14="http://schemas.microsoft.com/office/powerpoint/2010/main" xmlns="" val="3518519462"/>
      </p:ext>
    </p:extLst>
  </p:cSld>
  <p:clrMapOvr>
    <a:masterClrMapping/>
  </p:clrMapOvr>
  <mc:AlternateContent xmlns:mc="http://schemas.openxmlformats.org/markup-compatibility/2006">
    <mc:Choice xmlns:p14="http://schemas.microsoft.com/office/powerpoint/2010/main" xmlns="" Requires="p14">
      <p:transition spd="slow" p14:dur="2000" advTm="31414"/>
    </mc:Choice>
    <mc:Fallback>
      <p:transition spd="slow" advTm="3141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3628"/>
            <a:ext cx="8153400" cy="1291771"/>
          </a:xfrm>
        </p:spPr>
        <p:txBody>
          <a:bodyPr>
            <a:normAutofit fontScale="90000"/>
          </a:bodyPr>
          <a:lstStyle/>
          <a:p>
            <a:r>
              <a:rPr lang="en-US" dirty="0" smtClean="0"/>
              <a:t>Submersible Pressure Transducer Installation and Setup</a:t>
            </a:r>
            <a:endParaRPr lang="en-US" dirty="0"/>
          </a:p>
        </p:txBody>
      </p:sp>
      <p:sp>
        <p:nvSpPr>
          <p:cNvPr id="5" name="Content Placeholder 2"/>
          <p:cNvSpPr txBox="1">
            <a:spLocks/>
          </p:cNvSpPr>
          <p:nvPr>
            <p:custDataLst>
              <p:tags r:id="rId3"/>
            </p:custDataLst>
          </p:nvPr>
        </p:nvSpPr>
        <p:spPr>
          <a:xfrm>
            <a:off x="990600" y="1295400"/>
            <a:ext cx="8153400" cy="2133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dirty="0" smtClean="0"/>
              <a:t>Installation</a:t>
            </a:r>
          </a:p>
          <a:p>
            <a:pPr marL="560070" lvl="1" indent="-285750">
              <a:buClr>
                <a:srgbClr val="7A7A7A"/>
              </a:buClr>
            </a:pPr>
            <a:r>
              <a:rPr lang="en-GB" dirty="0" smtClean="0"/>
              <a:t>The </a:t>
            </a:r>
            <a:r>
              <a:rPr lang="en-GB" dirty="0"/>
              <a:t>transducer is installed in a pipe below the minimum water </a:t>
            </a:r>
            <a:r>
              <a:rPr lang="en-GB" dirty="0" smtClean="0"/>
              <a:t>line</a:t>
            </a:r>
            <a:endParaRPr lang="en-US" dirty="0" smtClean="0"/>
          </a:p>
          <a:p>
            <a:pPr marL="285750" indent="-285750">
              <a:buClr>
                <a:srgbClr val="7A7A7A"/>
              </a:buClr>
            </a:pPr>
            <a:r>
              <a:rPr lang="en-US" dirty="0" smtClean="0"/>
              <a:t>Ideal Setup</a:t>
            </a:r>
          </a:p>
          <a:p>
            <a:pPr marL="560070" lvl="1" indent="-285750">
              <a:buClr>
                <a:srgbClr val="7A7A7A"/>
              </a:buClr>
            </a:pPr>
            <a:r>
              <a:rPr lang="en-GB" dirty="0" smtClean="0"/>
              <a:t>Protected area with little possibility of debris damage or theft</a:t>
            </a:r>
            <a:endParaRPr lang="en-GB" b="1" dirty="0" smtClean="0"/>
          </a:p>
          <a:p>
            <a:pPr marL="560070" lvl="1" indent="-285750">
              <a:buClr>
                <a:srgbClr val="7A7A7A"/>
              </a:buClr>
            </a:pPr>
            <a:r>
              <a:rPr lang="en-GB" dirty="0" smtClean="0"/>
              <a:t>It is often used to measure water level in wells</a:t>
            </a:r>
            <a:endParaRPr lang="en-US" sz="2100" dirty="0"/>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584931" y="3429000"/>
            <a:ext cx="4559069" cy="3419302"/>
          </a:xfrm>
          <a:prstGeom prst="rect">
            <a:avLst/>
          </a:prstGeom>
        </p:spPr>
      </p:pic>
      <p:sp>
        <p:nvSpPr>
          <p:cNvPr id="6" name="TextBox 5"/>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Pressure Transducer</a:t>
            </a:r>
            <a:endParaRPr lang="en-US" sz="5400" dirty="0"/>
          </a:p>
        </p:txBody>
      </p:sp>
      <p:pic>
        <p:nvPicPr>
          <p:cNvPr id="4" name="Content Placeholder 3"/>
          <p:cNvPicPr>
            <a:picLocks noGrp="1" noChangeAspect="1"/>
          </p:cNvPicPr>
          <p:nvPr>
            <p:ph idx="1"/>
          </p:nvPr>
        </p:nvPicPr>
        <p:blipFill>
          <a:blip r:embed="rId6" cstate="email">
            <a:extLst>
              <a:ext uri="{28A0092B-C50C-407E-A947-70E740481C1C}">
                <a14:useLocalDpi xmlns:a14="http://schemas.microsoft.com/office/drawing/2010/main" xmlns="" val="0"/>
              </a:ext>
            </a:extLst>
          </a:blip>
          <a:stretch>
            <a:fillRect/>
          </a:stretch>
        </p:blipFill>
        <p:spPr>
          <a:xfrm>
            <a:off x="0" y="3406280"/>
            <a:ext cx="4450005" cy="3453106"/>
          </a:xfrm>
        </p:spPr>
      </p:pic>
    </p:spTree>
    <p:custDataLst>
      <p:tags r:id="rId1"/>
    </p:custDataLst>
    <p:extLst>
      <p:ext uri="{BB962C8B-B14F-4D97-AF65-F5344CB8AC3E}">
        <p14:creationId xmlns:p14="http://schemas.microsoft.com/office/powerpoint/2010/main" xmlns="" val="1280879694"/>
      </p:ext>
    </p:extLst>
  </p:cSld>
  <p:clrMapOvr>
    <a:masterClrMapping/>
  </p:clrMapOvr>
  <mc:AlternateContent xmlns:mc="http://schemas.openxmlformats.org/markup-compatibility/2006">
    <mc:Choice xmlns:p14="http://schemas.microsoft.com/office/powerpoint/2010/main" xmlns="" Requires="p14">
      <p:transition spd="slow" p14:dur="2000" advTm="69729"/>
    </mc:Choice>
    <mc:Fallback>
      <p:transition spd="slow" advTm="69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10886"/>
            <a:ext cx="8077200" cy="1132114"/>
          </a:xfrm>
        </p:spPr>
        <p:txBody>
          <a:bodyPr>
            <a:normAutofit fontScale="90000"/>
          </a:bodyPr>
          <a:lstStyle/>
          <a:p>
            <a:r>
              <a:rPr lang="en-US" dirty="0" smtClean="0"/>
              <a:t>Submersible Pressure Transducer Advantages/Disadvantages</a:t>
            </a:r>
            <a:endParaRPr lang="en-US" dirty="0"/>
          </a:p>
        </p:txBody>
      </p:sp>
      <p:sp>
        <p:nvSpPr>
          <p:cNvPr id="5" name="Content Placeholder 2"/>
          <p:cNvSpPr txBox="1">
            <a:spLocks/>
          </p:cNvSpPr>
          <p:nvPr>
            <p:custDataLst>
              <p:tags r:id="rId3"/>
            </p:custDataLst>
          </p:nvPr>
        </p:nvSpPr>
        <p:spPr>
          <a:xfrm>
            <a:off x="1066800" y="1295400"/>
            <a:ext cx="8077200" cy="5562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sz="2800" dirty="0" smtClean="0"/>
              <a:t>Advantages</a:t>
            </a:r>
          </a:p>
          <a:p>
            <a:pPr marL="560070" lvl="1" indent="-285750">
              <a:buClr>
                <a:srgbClr val="7A7A7A"/>
              </a:buClr>
            </a:pPr>
            <a:r>
              <a:rPr lang="en-GB" sz="2400" dirty="0" smtClean="0"/>
              <a:t>Relatively easy to install </a:t>
            </a:r>
          </a:p>
          <a:p>
            <a:pPr marL="834390" lvl="2" indent="-285750">
              <a:buClr>
                <a:srgbClr val="7A7A7A"/>
              </a:buClr>
            </a:pPr>
            <a:r>
              <a:rPr lang="en-GB" sz="2000" dirty="0" smtClean="0"/>
              <a:t>Sensor </a:t>
            </a:r>
            <a:r>
              <a:rPr lang="en-GB" sz="2000" dirty="0"/>
              <a:t>only needs to be run down a pipe to some level that is lower than the expected minimum water </a:t>
            </a:r>
            <a:r>
              <a:rPr lang="en-GB" sz="2000" dirty="0" smtClean="0"/>
              <a:t>level</a:t>
            </a:r>
          </a:p>
          <a:p>
            <a:pPr marL="560070" lvl="1" indent="-285750">
              <a:buClr>
                <a:srgbClr val="7A7A7A"/>
              </a:buClr>
            </a:pPr>
            <a:r>
              <a:rPr lang="en-GB" sz="2400" dirty="0"/>
              <a:t>O</a:t>
            </a:r>
            <a:r>
              <a:rPr lang="en-GB" sz="2400" dirty="0" smtClean="0"/>
              <a:t>ne </a:t>
            </a:r>
            <a:r>
              <a:rPr lang="en-GB" sz="2400" dirty="0"/>
              <a:t>of the lowest cost sensors (ranging </a:t>
            </a:r>
            <a:r>
              <a:rPr lang="en-GB" sz="2400" dirty="0" smtClean="0"/>
              <a:t>50,000-80,000 INR)</a:t>
            </a:r>
          </a:p>
          <a:p>
            <a:pPr marL="285750" indent="-285750">
              <a:buClr>
                <a:srgbClr val="7A7A7A"/>
              </a:buClr>
            </a:pPr>
            <a:r>
              <a:rPr lang="en-US" sz="2800" dirty="0" smtClean="0"/>
              <a:t>Disadvantages</a:t>
            </a:r>
          </a:p>
          <a:p>
            <a:pPr marL="560070" lvl="1" indent="-285750">
              <a:buClr>
                <a:srgbClr val="7A7A7A"/>
              </a:buClr>
            </a:pPr>
            <a:r>
              <a:rPr lang="en-GB" sz="2400" dirty="0" smtClean="0"/>
              <a:t>Contact solution is in </a:t>
            </a:r>
            <a:r>
              <a:rPr lang="en-GB" sz="2400" dirty="0"/>
              <a:t>contact with the water </a:t>
            </a:r>
            <a:r>
              <a:rPr lang="en-GB" sz="2400" dirty="0" smtClean="0"/>
              <a:t>where it is vulnerable to debris during high water flows and water pollution</a:t>
            </a:r>
          </a:p>
          <a:p>
            <a:pPr marL="560070" lvl="1" indent="-285750">
              <a:buClr>
                <a:srgbClr val="7A7A7A"/>
              </a:buClr>
            </a:pPr>
            <a:r>
              <a:rPr lang="en-GB" sz="2400" dirty="0" smtClean="0"/>
              <a:t>More </a:t>
            </a:r>
            <a:r>
              <a:rPr lang="en-GB" sz="2400" dirty="0"/>
              <a:t>susceptible to damage caused </a:t>
            </a:r>
            <a:r>
              <a:rPr lang="en-GB" sz="2400" dirty="0" smtClean="0"/>
              <a:t>by vandalism or unintentional damage by animals or people.</a:t>
            </a:r>
          </a:p>
          <a:p>
            <a:pPr marL="560070" lvl="1" indent="-285750">
              <a:buClr>
                <a:srgbClr val="7A7A7A"/>
              </a:buClr>
            </a:pPr>
            <a:r>
              <a:rPr lang="en-GB" sz="2400" dirty="0" smtClean="0"/>
              <a:t>Any required calibration must be performed at </a:t>
            </a:r>
            <a:r>
              <a:rPr lang="en-GB" sz="2400" dirty="0"/>
              <a:t>the </a:t>
            </a:r>
            <a:r>
              <a:rPr lang="en-GB" sz="2400" dirty="0" smtClean="0"/>
              <a:t>factory</a:t>
            </a:r>
            <a:endParaRPr lang="en-US" sz="2400" dirty="0"/>
          </a:p>
          <a:p>
            <a:pPr marL="560070" lvl="1" indent="-285750">
              <a:buClr>
                <a:srgbClr val="7A7A7A"/>
              </a:buClr>
            </a:pPr>
            <a:endParaRPr lang="en-US" sz="2400" dirty="0" smtClean="0">
              <a:solidFill>
                <a:srgbClr val="000000"/>
              </a:solidFill>
            </a:endParaRPr>
          </a:p>
          <a:p>
            <a:pPr lvl="1">
              <a:buClr>
                <a:srgbClr val="7A7A7A"/>
              </a:buClr>
            </a:pPr>
            <a:endParaRPr lang="en-US" sz="1800" dirty="0" smtClean="0">
              <a:solidFill>
                <a:srgbClr val="000000"/>
              </a:solidFill>
            </a:endParaRPr>
          </a:p>
          <a:p>
            <a:pPr lvl="1">
              <a:buClr>
                <a:srgbClr val="7A7A7A"/>
              </a:buClr>
            </a:pPr>
            <a:endParaRPr lang="en-US" sz="1800" dirty="0" smtClean="0">
              <a:solidFill>
                <a:srgbClr val="000000"/>
              </a:solidFill>
            </a:endParaRPr>
          </a:p>
          <a:p>
            <a:pPr>
              <a:buClr>
                <a:srgbClr val="7A7A7A"/>
              </a:buClr>
            </a:pPr>
            <a:endParaRPr lang="en-US" dirty="0">
              <a:solidFill>
                <a:srgbClr val="000000"/>
              </a:solidFill>
            </a:endParaRPr>
          </a:p>
        </p:txBody>
      </p:sp>
      <p:sp>
        <p:nvSpPr>
          <p:cNvPr id="4" name="TextBox 3"/>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Pressure Transducer</a:t>
            </a:r>
            <a:endParaRPr lang="en-US" sz="5400" dirty="0"/>
          </a:p>
        </p:txBody>
      </p:sp>
    </p:spTree>
    <p:custDataLst>
      <p:tags r:id="rId1"/>
    </p:custDataLst>
    <p:extLst>
      <p:ext uri="{BB962C8B-B14F-4D97-AF65-F5344CB8AC3E}">
        <p14:creationId xmlns:p14="http://schemas.microsoft.com/office/powerpoint/2010/main" xmlns="" val="1370030179"/>
      </p:ext>
    </p:extLst>
  </p:cSld>
  <p:clrMapOvr>
    <a:masterClrMapping/>
  </p:clrMapOvr>
  <mc:AlternateContent xmlns:mc="http://schemas.openxmlformats.org/markup-compatibility/2006">
    <mc:Choice xmlns:p14="http://schemas.microsoft.com/office/powerpoint/2010/main" xmlns="" Requires="p14">
      <p:transition spd="slow" p14:dur="2000" advTm="75553"/>
    </mc:Choice>
    <mc:Fallback>
      <p:transition spd="slow" advTm="7555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0"/>
            <a:ext cx="8077200" cy="1143000"/>
          </a:xfrm>
        </p:spPr>
        <p:txBody>
          <a:bodyPr>
            <a:normAutofit fontScale="90000"/>
          </a:bodyPr>
          <a:lstStyle/>
          <a:p>
            <a:r>
              <a:rPr lang="en-US" dirty="0" smtClean="0"/>
              <a:t>Submersible Pressure Transducer Advantages/Disadvantages</a:t>
            </a:r>
            <a:endParaRPr lang="en-US" dirty="0"/>
          </a:p>
        </p:txBody>
      </p:sp>
      <p:sp>
        <p:nvSpPr>
          <p:cNvPr id="4" name="Content Placeholder 3"/>
          <p:cNvSpPr>
            <a:spLocks noGrp="1"/>
          </p:cNvSpPr>
          <p:nvPr>
            <p:ph sz="half" idx="1"/>
          </p:nvPr>
        </p:nvSpPr>
        <p:spPr>
          <a:xfrm>
            <a:off x="1045028" y="3810000"/>
            <a:ext cx="4365171" cy="2893786"/>
          </a:xfrm>
        </p:spPr>
        <p:txBody>
          <a:bodyPr>
            <a:normAutofit/>
          </a:bodyPr>
          <a:lstStyle/>
          <a:p>
            <a:pPr marL="342900" lvl="1" indent="-342900">
              <a:buFont typeface="Arial" pitchFamily="34" charset="0"/>
              <a:buChar char="•"/>
            </a:pPr>
            <a:r>
              <a:rPr lang="en-US" sz="2000" dirty="0"/>
              <a:t>If they prove to be reliable even after freezing they would be a good all-round choice for a water-level </a:t>
            </a:r>
            <a:r>
              <a:rPr lang="en-US" sz="2000" dirty="0" smtClean="0"/>
              <a:t>sensor in most applications (SW and GW)</a:t>
            </a:r>
            <a:br>
              <a:rPr lang="en-US" sz="2000" dirty="0" smtClean="0"/>
            </a:br>
            <a:endParaRPr lang="en-US" sz="2000" dirty="0" smtClean="0"/>
          </a:p>
          <a:p>
            <a:pPr marL="240030" lvl="1" indent="-342900">
              <a:buFont typeface="Arial" pitchFamily="34" charset="0"/>
              <a:buChar char="•"/>
            </a:pPr>
            <a:r>
              <a:rPr lang="en-US" sz="2000" dirty="0" smtClean="0"/>
              <a:t>Cost of cable is a consideration</a:t>
            </a:r>
            <a:endParaRPr lang="en-US" sz="2000" dirty="0"/>
          </a:p>
          <a:p>
            <a:endParaRPr lang="en-US" dirty="0"/>
          </a:p>
        </p:txBody>
      </p:sp>
      <p:sp>
        <p:nvSpPr>
          <p:cNvPr id="5" name="Content Placeholder 2"/>
          <p:cNvSpPr txBox="1">
            <a:spLocks/>
          </p:cNvSpPr>
          <p:nvPr>
            <p:custDataLst>
              <p:tags r:id="rId3"/>
            </p:custDataLst>
          </p:nvPr>
        </p:nvSpPr>
        <p:spPr>
          <a:xfrm>
            <a:off x="1066800" y="1219200"/>
            <a:ext cx="8001000" cy="24384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dirty="0" smtClean="0"/>
              <a:t>A common disadvantage of pressure transducers was their vulnerability to damage if frozen. Thus they weren’t a good option for high elevation streams that are subject to ice in the winter.</a:t>
            </a:r>
            <a:br>
              <a:rPr lang="en-US" dirty="0" smtClean="0"/>
            </a:br>
            <a:endParaRPr lang="en-US" dirty="0" smtClean="0"/>
          </a:p>
          <a:p>
            <a:pPr marL="285750" indent="-285750">
              <a:buClr>
                <a:srgbClr val="7A7A7A"/>
              </a:buClr>
            </a:pPr>
            <a:r>
              <a:rPr lang="en-US" dirty="0" smtClean="0"/>
              <a:t>Some new products have now been developed with ceramic sensors that claim to overcome this problem.</a:t>
            </a:r>
            <a:endParaRPr lang="en-US" sz="2100" dirty="0" smtClean="0">
              <a:solidFill>
                <a:srgbClr val="000000"/>
              </a:solidFill>
            </a:endParaRPr>
          </a:p>
          <a:p>
            <a:pPr lvl="1">
              <a:buClr>
                <a:srgbClr val="7A7A7A"/>
              </a:buClr>
            </a:pPr>
            <a:endParaRPr lang="en-US" sz="1700" dirty="0" smtClean="0">
              <a:solidFill>
                <a:srgbClr val="000000"/>
              </a:solidFill>
            </a:endParaRPr>
          </a:p>
          <a:p>
            <a:pPr>
              <a:buClr>
                <a:srgbClr val="7A7A7A"/>
              </a:buClr>
            </a:pPr>
            <a:endParaRPr lang="en-US" sz="2100" dirty="0">
              <a:solidFill>
                <a:srgbClr val="0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75300" y="3810000"/>
            <a:ext cx="28575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Pressure Transducer</a:t>
            </a:r>
            <a:endParaRPr lang="en-US" sz="5400" dirty="0"/>
          </a:p>
        </p:txBody>
      </p:sp>
    </p:spTree>
    <p:custDataLst>
      <p:tags r:id="rId1"/>
    </p:custDataLst>
    <p:extLst>
      <p:ext uri="{BB962C8B-B14F-4D97-AF65-F5344CB8AC3E}">
        <p14:creationId xmlns:p14="http://schemas.microsoft.com/office/powerpoint/2010/main" xmlns="" val="590109102"/>
      </p:ext>
    </p:extLst>
  </p:cSld>
  <p:clrMapOvr>
    <a:masterClrMapping/>
  </p:clrMapOvr>
  <mc:AlternateContent xmlns:mc="http://schemas.openxmlformats.org/markup-compatibility/2006">
    <mc:Choice xmlns:p14="http://schemas.microsoft.com/office/powerpoint/2010/main" xmlns="" Requires="p14">
      <p:transition spd="slow" p14:dur="2000" advTm="75553"/>
    </mc:Choice>
    <mc:Fallback>
      <p:transition spd="slow" advTm="7555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47800" y="304800"/>
            <a:ext cx="6172200" cy="1219200"/>
          </a:xfrm>
        </p:spPr>
        <p:txBody>
          <a:bodyPr>
            <a:normAutofit fontScale="90000"/>
          </a:bodyPr>
          <a:lstStyle/>
          <a:p>
            <a:r>
              <a:rPr lang="en-US" dirty="0" smtClean="0"/>
              <a:t/>
            </a:r>
            <a:br>
              <a:rPr lang="en-US" dirty="0" smtClean="0"/>
            </a:br>
            <a:r>
              <a:rPr lang="en-US" dirty="0" smtClean="0"/>
              <a:t>Non-Contact Solutions:</a:t>
            </a:r>
            <a:br>
              <a:rPr lang="en-US" dirty="0" smtClean="0"/>
            </a:br>
            <a:endParaRPr lang="en-US" dirty="0"/>
          </a:p>
        </p:txBody>
      </p:sp>
      <p:sp>
        <p:nvSpPr>
          <p:cNvPr id="5" name="Content Placeholder 2"/>
          <p:cNvSpPr txBox="1">
            <a:spLocks/>
          </p:cNvSpPr>
          <p:nvPr>
            <p:custDataLst>
              <p:tags r:id="rId3"/>
            </p:custDataLst>
          </p:nvPr>
        </p:nvSpPr>
        <p:spPr>
          <a:xfrm>
            <a:off x="1600200" y="2209800"/>
            <a:ext cx="6019800" cy="1600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sz="3200" dirty="0" smtClean="0"/>
              <a:t>Ultrasonic Sensor</a:t>
            </a:r>
          </a:p>
          <a:p>
            <a:pPr marL="285750" indent="-285750">
              <a:buClr>
                <a:srgbClr val="7A7A7A"/>
              </a:buClr>
            </a:pPr>
            <a:r>
              <a:rPr lang="en-US" sz="3200" dirty="0" smtClean="0"/>
              <a:t>Radar</a:t>
            </a:r>
          </a:p>
          <a:p>
            <a:pPr lvl="1">
              <a:buClr>
                <a:srgbClr val="7A7A7A"/>
              </a:buClr>
            </a:pPr>
            <a:endParaRPr lang="en-US" sz="1700" dirty="0" smtClean="0">
              <a:solidFill>
                <a:srgbClr val="000000"/>
              </a:solidFill>
            </a:endParaRPr>
          </a:p>
          <a:p>
            <a:pPr>
              <a:buClr>
                <a:srgbClr val="7A7A7A"/>
              </a:buClr>
            </a:pPr>
            <a:endParaRPr lang="en-US" sz="2100" dirty="0">
              <a:solidFill>
                <a:srgbClr val="000000"/>
              </a:solidFill>
            </a:endParaRPr>
          </a:p>
        </p:txBody>
      </p:sp>
    </p:spTree>
    <p:custDataLst>
      <p:tags r:id="rId1"/>
    </p:custDataLst>
    <p:extLst>
      <p:ext uri="{BB962C8B-B14F-4D97-AF65-F5344CB8AC3E}">
        <p14:creationId xmlns:p14="http://schemas.microsoft.com/office/powerpoint/2010/main" xmlns="" val="2145353582"/>
      </p:ext>
    </p:extLst>
  </p:cSld>
  <p:clrMapOvr>
    <a:masterClrMapping/>
  </p:clrMapOvr>
  <mc:AlternateContent xmlns:mc="http://schemas.openxmlformats.org/markup-compatibility/2006">
    <mc:Choice xmlns:p14="http://schemas.microsoft.com/office/powerpoint/2010/main" xmlns="" Requires="p14">
      <p:transition spd="slow" p14:dur="2000" advTm="21417"/>
    </mc:Choice>
    <mc:Fallback>
      <p:transition spd="slow" advTm="2141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0"/>
            <a:ext cx="7924800" cy="1219200"/>
          </a:xfrm>
        </p:spPr>
        <p:txBody>
          <a:bodyPr>
            <a:normAutofit/>
          </a:bodyPr>
          <a:lstStyle/>
          <a:p>
            <a:r>
              <a:rPr lang="en-US" dirty="0" smtClean="0"/>
              <a:t>Ultrasonic Sensor</a:t>
            </a:r>
            <a:endParaRPr lang="en-US" dirty="0"/>
          </a:p>
        </p:txBody>
      </p:sp>
      <p:pic>
        <p:nvPicPr>
          <p:cNvPr id="4" name="Content Placeholder 3"/>
          <p:cNvPicPr>
            <a:picLocks noGrp="1" noChangeAspect="1"/>
          </p:cNvPicPr>
          <p:nvPr>
            <p:ph idx="1"/>
          </p:nvPr>
        </p:nvPicPr>
        <p:blipFill>
          <a:blip r:embed="rId18" cstate="email">
            <a:extLst>
              <a:ext uri="{28A0092B-C50C-407E-A947-70E740481C1C}">
                <a14:useLocalDpi xmlns:a14="http://schemas.microsoft.com/office/drawing/2010/main" xmlns="" val="0"/>
              </a:ext>
            </a:extLst>
          </a:blip>
          <a:stretch>
            <a:fillRect/>
          </a:stretch>
        </p:blipFill>
        <p:spPr>
          <a:xfrm>
            <a:off x="4309916" y="3121249"/>
            <a:ext cx="4834084" cy="3736751"/>
          </a:xfrm>
        </p:spPr>
      </p:pic>
      <p:sp>
        <p:nvSpPr>
          <p:cNvPr id="8" name="Arc 7"/>
          <p:cNvSpPr/>
          <p:nvPr>
            <p:custDataLst>
              <p:tags r:id="rId3"/>
            </p:custDataLst>
          </p:nvPr>
        </p:nvSpPr>
        <p:spPr>
          <a:xfrm rot="2211997" flipV="1">
            <a:off x="5599754" y="4475934"/>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9" name="Arc 8"/>
          <p:cNvSpPr/>
          <p:nvPr>
            <p:custDataLst>
              <p:tags r:id="rId4"/>
            </p:custDataLst>
          </p:nvPr>
        </p:nvSpPr>
        <p:spPr>
          <a:xfrm rot="2211997" flipV="1">
            <a:off x="5599754" y="4628334"/>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0" name="Arc 9"/>
          <p:cNvSpPr/>
          <p:nvPr>
            <p:custDataLst>
              <p:tags r:id="rId5"/>
            </p:custDataLst>
          </p:nvPr>
        </p:nvSpPr>
        <p:spPr>
          <a:xfrm rot="2211997" flipV="1">
            <a:off x="5599754" y="4780734"/>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1" name="Arc 10"/>
          <p:cNvSpPr/>
          <p:nvPr>
            <p:custDataLst>
              <p:tags r:id="rId6"/>
            </p:custDataLst>
          </p:nvPr>
        </p:nvSpPr>
        <p:spPr>
          <a:xfrm rot="2211997" flipV="1">
            <a:off x="5599754" y="4467127"/>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2" name="Arc 11"/>
          <p:cNvSpPr/>
          <p:nvPr>
            <p:custDataLst>
              <p:tags r:id="rId7"/>
            </p:custDataLst>
          </p:nvPr>
        </p:nvSpPr>
        <p:spPr>
          <a:xfrm rot="2211997" flipV="1">
            <a:off x="5599754" y="4619527"/>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13" name="Arc 12"/>
          <p:cNvSpPr/>
          <p:nvPr>
            <p:custDataLst>
              <p:tags r:id="rId8"/>
            </p:custDataLst>
          </p:nvPr>
        </p:nvSpPr>
        <p:spPr>
          <a:xfrm rot="2211997" flipV="1">
            <a:off x="5599754" y="4771927"/>
            <a:ext cx="257700" cy="209746"/>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cxnSp>
        <p:nvCxnSpPr>
          <p:cNvPr id="15" name="Straight Arrow Connector 14"/>
          <p:cNvCxnSpPr/>
          <p:nvPr/>
        </p:nvCxnSpPr>
        <p:spPr>
          <a:xfrm>
            <a:off x="6096000" y="4563193"/>
            <a:ext cx="0" cy="474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96000" y="4554386"/>
            <a:ext cx="0" cy="474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Arc 17"/>
          <p:cNvSpPr/>
          <p:nvPr>
            <p:custDataLst>
              <p:tags r:id="rId9"/>
            </p:custDataLst>
          </p:nvPr>
        </p:nvSpPr>
        <p:spPr>
          <a:xfrm rot="12890978" flipV="1">
            <a:off x="5634200" y="4991151"/>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21" name="Arc 20"/>
          <p:cNvSpPr/>
          <p:nvPr>
            <p:custDataLst>
              <p:tags r:id="rId10"/>
            </p:custDataLst>
          </p:nvPr>
        </p:nvSpPr>
        <p:spPr>
          <a:xfrm rot="12890978" flipV="1">
            <a:off x="5634200" y="4838751"/>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22" name="Arc 21"/>
          <p:cNvSpPr/>
          <p:nvPr>
            <p:custDataLst>
              <p:tags r:id="rId11"/>
            </p:custDataLst>
          </p:nvPr>
        </p:nvSpPr>
        <p:spPr>
          <a:xfrm rot="12890978" flipV="1">
            <a:off x="5634200" y="4686351"/>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cxnSp>
        <p:nvCxnSpPr>
          <p:cNvPr id="23" name="Straight Arrow Connector 22"/>
          <p:cNvCxnSpPr/>
          <p:nvPr/>
        </p:nvCxnSpPr>
        <p:spPr>
          <a:xfrm flipV="1">
            <a:off x="6096000" y="4554386"/>
            <a:ext cx="0" cy="439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Arc 24"/>
          <p:cNvSpPr/>
          <p:nvPr>
            <p:custDataLst>
              <p:tags r:id="rId12"/>
            </p:custDataLst>
          </p:nvPr>
        </p:nvSpPr>
        <p:spPr>
          <a:xfrm rot="12890978" flipV="1">
            <a:off x="5634199" y="4980197"/>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26" name="Arc 25"/>
          <p:cNvSpPr/>
          <p:nvPr>
            <p:custDataLst>
              <p:tags r:id="rId13"/>
            </p:custDataLst>
          </p:nvPr>
        </p:nvSpPr>
        <p:spPr>
          <a:xfrm rot="12890978" flipV="1">
            <a:off x="5634199" y="4827797"/>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sp>
        <p:nvSpPr>
          <p:cNvPr id="27" name="Arc 26"/>
          <p:cNvSpPr/>
          <p:nvPr>
            <p:custDataLst>
              <p:tags r:id="rId14"/>
            </p:custDataLst>
          </p:nvPr>
        </p:nvSpPr>
        <p:spPr>
          <a:xfrm rot="12890978" flipV="1">
            <a:off x="5634199" y="4675397"/>
            <a:ext cx="275037" cy="206593"/>
          </a:xfrm>
          <a:prstGeom prst="arc">
            <a:avLst/>
          </a:prstGeom>
          <a:no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endParaRPr>
          </a:p>
        </p:txBody>
      </p:sp>
      <p:cxnSp>
        <p:nvCxnSpPr>
          <p:cNvPr id="28" name="Straight Arrow Connector 27"/>
          <p:cNvCxnSpPr/>
          <p:nvPr/>
        </p:nvCxnSpPr>
        <p:spPr>
          <a:xfrm flipV="1">
            <a:off x="6096000" y="4541422"/>
            <a:ext cx="0" cy="439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custDataLst>
              <p:tags r:id="rId15"/>
            </p:custDataLst>
          </p:nvPr>
        </p:nvSpPr>
        <p:spPr>
          <a:xfrm>
            <a:off x="1066800" y="914400"/>
            <a:ext cx="8077200" cy="21336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dirty="0" smtClean="0"/>
              <a:t>Concept</a:t>
            </a:r>
          </a:p>
          <a:p>
            <a:pPr lvl="1">
              <a:buClr>
                <a:srgbClr val="7A7A7A"/>
              </a:buClr>
            </a:pPr>
            <a:r>
              <a:rPr lang="en-GB" dirty="0"/>
              <a:t>The ultrasonic sensor measures the </a:t>
            </a:r>
            <a:r>
              <a:rPr lang="en-GB" dirty="0" smtClean="0"/>
              <a:t>distance </a:t>
            </a:r>
            <a:r>
              <a:rPr lang="en-GB" dirty="0"/>
              <a:t>of target objects (water surface) by sending pulsed </a:t>
            </a:r>
            <a:r>
              <a:rPr lang="en-GB" u="sng" dirty="0"/>
              <a:t>ultrasound waves</a:t>
            </a:r>
            <a:r>
              <a:rPr lang="en-GB" dirty="0"/>
              <a:t> at the object and then measuring the time for the sound echo to return. Knowing the speed of sound, the sensor can determine the distance to the </a:t>
            </a:r>
            <a:r>
              <a:rPr lang="en-GB" dirty="0" smtClean="0"/>
              <a:t>object</a:t>
            </a:r>
            <a:endParaRPr lang="en-US" dirty="0" smtClean="0"/>
          </a:p>
          <a:p>
            <a:pPr lvl="1">
              <a:buClr>
                <a:srgbClr val="7A7A7A"/>
              </a:buClr>
            </a:pPr>
            <a:r>
              <a:rPr lang="en-US" dirty="0" smtClean="0"/>
              <a:t>Speed of sound is affected by temperature so compensation</a:t>
            </a:r>
            <a:br>
              <a:rPr lang="en-US" dirty="0" smtClean="0"/>
            </a:br>
            <a:r>
              <a:rPr lang="en-US" dirty="0" smtClean="0"/>
              <a:t>is needed</a:t>
            </a:r>
          </a:p>
          <a:p>
            <a:pPr lvl="1">
              <a:buClr>
                <a:srgbClr val="7A7A7A"/>
              </a:buClr>
            </a:pPr>
            <a:endParaRPr lang="en-US" sz="1600" dirty="0" smtClean="0">
              <a:solidFill>
                <a:srgbClr val="000000"/>
              </a:solidFill>
            </a:endParaRPr>
          </a:p>
          <a:p>
            <a:pPr marL="0" indent="0">
              <a:buClr>
                <a:srgbClr val="7A7A7A"/>
              </a:buClr>
              <a:buFont typeface="Arial" pitchFamily="34" charset="0"/>
              <a:buNone/>
            </a:pPr>
            <a:endParaRPr lang="en-US" sz="2000" dirty="0">
              <a:solidFill>
                <a:srgbClr val="000000"/>
              </a:solidFill>
            </a:endParaRPr>
          </a:p>
        </p:txBody>
      </p:sp>
      <p:sp>
        <p:nvSpPr>
          <p:cNvPr id="24" name="Content Placeholder 2"/>
          <p:cNvSpPr txBox="1">
            <a:spLocks/>
          </p:cNvSpPr>
          <p:nvPr>
            <p:custDataLst>
              <p:tags r:id="rId16"/>
            </p:custDataLst>
          </p:nvPr>
        </p:nvSpPr>
        <p:spPr>
          <a:xfrm>
            <a:off x="1052286" y="4626295"/>
            <a:ext cx="2743200" cy="181039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85750" indent="-285750">
              <a:buClr>
                <a:srgbClr val="7A7A7A"/>
              </a:buClr>
            </a:pPr>
            <a:r>
              <a:rPr lang="en-US" sz="2800" dirty="0" smtClean="0"/>
              <a:t>Components</a:t>
            </a:r>
          </a:p>
          <a:p>
            <a:pPr marL="560070" lvl="1" indent="-285750">
              <a:buClr>
                <a:srgbClr val="7A7A7A"/>
              </a:buClr>
            </a:pPr>
            <a:r>
              <a:rPr lang="en-US" dirty="0" smtClean="0"/>
              <a:t>Sensor</a:t>
            </a:r>
          </a:p>
          <a:p>
            <a:pPr marL="560070" lvl="1" indent="-285750">
              <a:buClr>
                <a:srgbClr val="7A7A7A"/>
              </a:buClr>
            </a:pPr>
            <a:r>
              <a:rPr lang="en-US" dirty="0" smtClean="0"/>
              <a:t>Mounting Platform</a:t>
            </a:r>
          </a:p>
          <a:p>
            <a:pPr marL="560070" lvl="1" indent="-285750">
              <a:buClr>
                <a:srgbClr val="7A7A7A"/>
              </a:buClr>
            </a:pPr>
            <a:r>
              <a:rPr lang="en-US" dirty="0"/>
              <a:t>Pipe</a:t>
            </a:r>
          </a:p>
          <a:p>
            <a:pPr marL="560070" lvl="1" indent="-285750">
              <a:buClr>
                <a:srgbClr val="7A7A7A"/>
              </a:buClr>
            </a:pPr>
            <a:endParaRPr lang="en-US" dirty="0" smtClean="0">
              <a:solidFill>
                <a:srgbClr val="000000"/>
              </a:solidFill>
            </a:endParaRPr>
          </a:p>
          <a:p>
            <a:pPr lvl="1">
              <a:buClr>
                <a:srgbClr val="7A7A7A"/>
              </a:buClr>
            </a:pPr>
            <a:endParaRPr lang="en-US" sz="1700" dirty="0" smtClean="0">
              <a:solidFill>
                <a:srgbClr val="000000"/>
              </a:solidFill>
            </a:endParaRPr>
          </a:p>
          <a:p>
            <a:pPr lvl="1">
              <a:buClr>
                <a:srgbClr val="7A7A7A"/>
              </a:buClr>
            </a:pPr>
            <a:endParaRPr lang="en-US" sz="1700" dirty="0" smtClean="0">
              <a:solidFill>
                <a:srgbClr val="000000"/>
              </a:solidFill>
            </a:endParaRPr>
          </a:p>
          <a:p>
            <a:pPr>
              <a:buClr>
                <a:srgbClr val="7A7A7A"/>
              </a:buClr>
            </a:pPr>
            <a:endParaRPr lang="en-US" sz="2100" dirty="0">
              <a:solidFill>
                <a:srgbClr val="000000"/>
              </a:solidFill>
            </a:endParaRPr>
          </a:p>
        </p:txBody>
      </p:sp>
      <p:sp>
        <p:nvSpPr>
          <p:cNvPr id="29" name="TextBox 28"/>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Ultrasonic Sensor</a:t>
            </a:r>
            <a:endParaRPr lang="en-US" sz="5400" dirty="0"/>
          </a:p>
        </p:txBody>
      </p:sp>
    </p:spTree>
    <p:custDataLst>
      <p:tags r:id="rId1"/>
    </p:custDataLst>
    <p:extLst>
      <p:ext uri="{BB962C8B-B14F-4D97-AF65-F5344CB8AC3E}">
        <p14:creationId xmlns:p14="http://schemas.microsoft.com/office/powerpoint/2010/main" xmlns="" val="724339185"/>
      </p:ext>
    </p:extLst>
  </p:cSld>
  <p:clrMapOvr>
    <a:masterClrMapping/>
  </p:clrMapOvr>
  <mc:AlternateContent xmlns:mc="http://schemas.openxmlformats.org/markup-compatibility/2006">
    <mc:Choice xmlns:p14="http://schemas.microsoft.com/office/powerpoint/2010/main" xmlns="" Requires="p14">
      <p:transition spd="slow" p14:dur="2000" advTm="65121"/>
    </mc:Choice>
    <mc:Fallback>
      <p:transition spd="slow" advTm="65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250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250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250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nodeType="withEffect">
                                  <p:stCondLst>
                                    <p:cond delay="250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300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300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350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400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xit" presetSubtype="0" fill="hold" grpId="1" nodeType="withEffect">
                                  <p:stCondLst>
                                    <p:cond delay="450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450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grpId="1" nodeType="withEffect">
                                  <p:stCondLst>
                                    <p:cond delay="450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nodeType="withEffect">
                                  <p:stCondLst>
                                    <p:cond delay="450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ntr" presetSubtype="0" fill="hold" grpId="0" nodeType="withEffect">
                                  <p:stCondLst>
                                    <p:cond delay="500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500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550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600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xit" presetSubtype="0" fill="hold" grpId="1" nodeType="withEffect">
                                  <p:stCondLst>
                                    <p:cond delay="650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650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650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nodeType="withEffect">
                                  <p:stCondLst>
                                    <p:cond delay="650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ntr" presetSubtype="0" fill="hold" grpId="0" nodeType="withEffect">
                                  <p:stCondLst>
                                    <p:cond delay="700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700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75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800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xit" presetSubtype="0" fill="hold" grpId="1" nodeType="withEffect">
                                  <p:stCondLst>
                                    <p:cond delay="850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xit" presetSubtype="0" fill="hold" grpId="1" nodeType="withEffect">
                                  <p:stCondLst>
                                    <p:cond delay="850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grpId="1" nodeType="withEffect">
                                  <p:stCondLst>
                                    <p:cond delay="850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nodeType="withEffect">
                                  <p:stCondLst>
                                    <p:cond delay="8500"/>
                                  </p:stCondLst>
                                  <p:childTnLst>
                                    <p:set>
                                      <p:cBhvr>
                                        <p:cTn id="74" dur="1" fill="hold">
                                          <p:stCondLst>
                                            <p:cond delay="0"/>
                                          </p:stCondLst>
                                        </p:cTn>
                                        <p:tgtEl>
                                          <p:spTgt spid="28"/>
                                        </p:tgtEl>
                                        <p:attrNameLst>
                                          <p:attrName>style.visibility</p:attrName>
                                        </p:attrNameLst>
                                      </p:cBhvr>
                                      <p:to>
                                        <p:strVal val="hidden"/>
                                      </p:to>
                                    </p:set>
                                  </p:childTnLst>
                                </p:cTn>
                              </p:par>
                              <p:par>
                                <p:cTn id="75" presetID="1" presetClass="entr" presetSubtype="0" fill="hold" grpId="2" nodeType="withEffect">
                                  <p:stCondLst>
                                    <p:cond delay="900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nodeType="withEffect">
                                  <p:stCondLst>
                                    <p:cond delay="900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grpId="2" nodeType="withEffect">
                                  <p:stCondLst>
                                    <p:cond delay="950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grpId="2" nodeType="withEffect">
                                  <p:stCondLst>
                                    <p:cond delay="1000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xit" presetSubtype="0" fill="hold" grpId="3" nodeType="withEffect">
                                  <p:stCondLst>
                                    <p:cond delay="10500"/>
                                  </p:stCondLst>
                                  <p:childTnLst>
                                    <p:set>
                                      <p:cBhvr>
                                        <p:cTn id="84" dur="1" fill="hold">
                                          <p:stCondLst>
                                            <p:cond delay="0"/>
                                          </p:stCondLst>
                                        </p:cTn>
                                        <p:tgtEl>
                                          <p:spTgt spid="11"/>
                                        </p:tgtEl>
                                        <p:attrNameLst>
                                          <p:attrName>style.visibility</p:attrName>
                                        </p:attrNameLst>
                                      </p:cBhvr>
                                      <p:to>
                                        <p:strVal val="hidden"/>
                                      </p:to>
                                    </p:set>
                                  </p:childTnLst>
                                </p:cTn>
                              </p:par>
                              <p:par>
                                <p:cTn id="85" presetID="1" presetClass="exit" presetSubtype="0" fill="hold" grpId="3" nodeType="withEffect">
                                  <p:stCondLst>
                                    <p:cond delay="1050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xit" presetSubtype="0" fill="hold" grpId="3" nodeType="withEffect">
                                  <p:stCondLst>
                                    <p:cond delay="10500"/>
                                  </p:stCondLst>
                                  <p:childTnLst>
                                    <p:set>
                                      <p:cBhvr>
                                        <p:cTn id="88" dur="1" fill="hold">
                                          <p:stCondLst>
                                            <p:cond delay="0"/>
                                          </p:stCondLst>
                                        </p:cTn>
                                        <p:tgtEl>
                                          <p:spTgt spid="13"/>
                                        </p:tgtEl>
                                        <p:attrNameLst>
                                          <p:attrName>style.visibility</p:attrName>
                                        </p:attrNameLst>
                                      </p:cBhvr>
                                      <p:to>
                                        <p:strVal val="hidden"/>
                                      </p:to>
                                    </p:set>
                                  </p:childTnLst>
                                </p:cTn>
                              </p:par>
                              <p:par>
                                <p:cTn id="89" presetID="1" presetClass="exit" presetSubtype="0" fill="hold" nodeType="withEffect">
                                  <p:stCondLst>
                                    <p:cond delay="10500"/>
                                  </p:stCondLst>
                                  <p:childTnLst>
                                    <p:set>
                                      <p:cBhvr>
                                        <p:cTn id="90" dur="1" fill="hold">
                                          <p:stCondLst>
                                            <p:cond delay="0"/>
                                          </p:stCondLst>
                                        </p:cTn>
                                        <p:tgtEl>
                                          <p:spTgt spid="16"/>
                                        </p:tgtEl>
                                        <p:attrNameLst>
                                          <p:attrName>style.visibility</p:attrName>
                                        </p:attrNameLst>
                                      </p:cBhvr>
                                      <p:to>
                                        <p:strVal val="hidden"/>
                                      </p:to>
                                    </p:set>
                                  </p:childTnLst>
                                </p:cTn>
                              </p:par>
                              <p:par>
                                <p:cTn id="91" presetID="1" presetClass="entr" presetSubtype="0" fill="hold" grpId="2" nodeType="withEffect">
                                  <p:stCondLst>
                                    <p:cond delay="1100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ntr" presetSubtype="0" fill="hold" nodeType="withEffect">
                                  <p:stCondLst>
                                    <p:cond delay="1100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grpId="2" nodeType="withEffect">
                                  <p:stCondLst>
                                    <p:cond delay="1150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2" nodeType="withEffect">
                                  <p:stCondLst>
                                    <p:cond delay="12000"/>
                                  </p:stCondLst>
                                  <p:childTnLst>
                                    <p:set>
                                      <p:cBhvr>
                                        <p:cTn id="98" dur="1" fill="hold">
                                          <p:stCondLst>
                                            <p:cond delay="0"/>
                                          </p:stCondLst>
                                        </p:cTn>
                                        <p:tgtEl>
                                          <p:spTgt spid="27"/>
                                        </p:tgtEl>
                                        <p:attrNameLst>
                                          <p:attrName>style.visibility</p:attrName>
                                        </p:attrNameLst>
                                      </p:cBhvr>
                                      <p:to>
                                        <p:strVal val="visible"/>
                                      </p:to>
                                    </p:set>
                                  </p:childTnLst>
                                </p:cTn>
                              </p:par>
                              <p:par>
                                <p:cTn id="99" presetID="1" presetClass="exit" presetSubtype="0" fill="hold" grpId="3" nodeType="withEffect">
                                  <p:stCondLst>
                                    <p:cond delay="12500"/>
                                  </p:stCondLst>
                                  <p:childTnLst>
                                    <p:set>
                                      <p:cBhvr>
                                        <p:cTn id="100" dur="1" fill="hold">
                                          <p:stCondLst>
                                            <p:cond delay="0"/>
                                          </p:stCondLst>
                                        </p:cTn>
                                        <p:tgtEl>
                                          <p:spTgt spid="25"/>
                                        </p:tgtEl>
                                        <p:attrNameLst>
                                          <p:attrName>style.visibility</p:attrName>
                                        </p:attrNameLst>
                                      </p:cBhvr>
                                      <p:to>
                                        <p:strVal val="hidden"/>
                                      </p:to>
                                    </p:set>
                                  </p:childTnLst>
                                </p:cTn>
                              </p:par>
                              <p:par>
                                <p:cTn id="101" presetID="1" presetClass="exit" presetSubtype="0" fill="hold" grpId="3" nodeType="withEffect">
                                  <p:stCondLst>
                                    <p:cond delay="12500"/>
                                  </p:stCondLst>
                                  <p:childTnLst>
                                    <p:set>
                                      <p:cBhvr>
                                        <p:cTn id="102" dur="1" fill="hold">
                                          <p:stCondLst>
                                            <p:cond delay="0"/>
                                          </p:stCondLst>
                                        </p:cTn>
                                        <p:tgtEl>
                                          <p:spTgt spid="26"/>
                                        </p:tgtEl>
                                        <p:attrNameLst>
                                          <p:attrName>style.visibility</p:attrName>
                                        </p:attrNameLst>
                                      </p:cBhvr>
                                      <p:to>
                                        <p:strVal val="hidden"/>
                                      </p:to>
                                    </p:set>
                                  </p:childTnLst>
                                </p:cTn>
                              </p:par>
                              <p:par>
                                <p:cTn id="103" presetID="1" presetClass="exit" presetSubtype="0" fill="hold" grpId="3" nodeType="withEffect">
                                  <p:stCondLst>
                                    <p:cond delay="1250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nodeType="withEffect">
                                  <p:stCondLst>
                                    <p:cond delay="12500"/>
                                  </p:stCondLst>
                                  <p:childTnLst>
                                    <p:set>
                                      <p:cBhvr>
                                        <p:cTn id="106" dur="1" fill="hold">
                                          <p:stCondLst>
                                            <p:cond delay="0"/>
                                          </p:stCondLst>
                                        </p:cTn>
                                        <p:tgtEl>
                                          <p:spTgt spid="28"/>
                                        </p:tgtEl>
                                        <p:attrNameLst>
                                          <p:attrName>style.visibility</p:attrName>
                                        </p:attrNameLst>
                                      </p:cBhvr>
                                      <p:to>
                                        <p:strVal val="hidden"/>
                                      </p:to>
                                    </p:set>
                                  </p:childTnLst>
                                </p:cTn>
                              </p:par>
                              <p:par>
                                <p:cTn id="107" presetID="1" presetClass="entr" presetSubtype="0" fill="hold" grpId="4" nodeType="withEffect">
                                  <p:stCondLst>
                                    <p:cond delay="13000"/>
                                  </p:stCondLst>
                                  <p:childTnLst>
                                    <p:set>
                                      <p:cBhvr>
                                        <p:cTn id="108" dur="1" fill="hold">
                                          <p:stCondLst>
                                            <p:cond delay="0"/>
                                          </p:stCondLst>
                                        </p:cTn>
                                        <p:tgtEl>
                                          <p:spTgt spid="11"/>
                                        </p:tgtEl>
                                        <p:attrNameLst>
                                          <p:attrName>style.visibility</p:attrName>
                                        </p:attrNameLst>
                                      </p:cBhvr>
                                      <p:to>
                                        <p:strVal val="visible"/>
                                      </p:to>
                                    </p:set>
                                  </p:childTnLst>
                                </p:cTn>
                              </p:par>
                              <p:par>
                                <p:cTn id="109" presetID="1" presetClass="entr" presetSubtype="0" fill="hold" nodeType="withEffect">
                                  <p:stCondLst>
                                    <p:cond delay="13000"/>
                                  </p:stCondLst>
                                  <p:childTnLst>
                                    <p:set>
                                      <p:cBhvr>
                                        <p:cTn id="110" dur="1" fill="hold">
                                          <p:stCondLst>
                                            <p:cond delay="0"/>
                                          </p:stCondLst>
                                        </p:cTn>
                                        <p:tgtEl>
                                          <p:spTgt spid="16"/>
                                        </p:tgtEl>
                                        <p:attrNameLst>
                                          <p:attrName>style.visibility</p:attrName>
                                        </p:attrNameLst>
                                      </p:cBhvr>
                                      <p:to>
                                        <p:strVal val="visible"/>
                                      </p:to>
                                    </p:set>
                                  </p:childTnLst>
                                </p:cTn>
                              </p:par>
                              <p:par>
                                <p:cTn id="111" presetID="1" presetClass="entr" presetSubtype="0" fill="hold" grpId="4" nodeType="withEffect">
                                  <p:stCondLst>
                                    <p:cond delay="13500"/>
                                  </p:stCondLst>
                                  <p:childTnLst>
                                    <p:set>
                                      <p:cBhvr>
                                        <p:cTn id="112" dur="1" fill="hold">
                                          <p:stCondLst>
                                            <p:cond delay="0"/>
                                          </p:stCondLst>
                                        </p:cTn>
                                        <p:tgtEl>
                                          <p:spTgt spid="12"/>
                                        </p:tgtEl>
                                        <p:attrNameLst>
                                          <p:attrName>style.visibility</p:attrName>
                                        </p:attrNameLst>
                                      </p:cBhvr>
                                      <p:to>
                                        <p:strVal val="visible"/>
                                      </p:to>
                                    </p:set>
                                  </p:childTnLst>
                                </p:cTn>
                              </p:par>
                              <p:par>
                                <p:cTn id="113" presetID="1" presetClass="entr" presetSubtype="0" fill="hold" grpId="4" nodeType="withEffect">
                                  <p:stCondLst>
                                    <p:cond delay="14000"/>
                                  </p:stCondLst>
                                  <p:childTnLst>
                                    <p:set>
                                      <p:cBhvr>
                                        <p:cTn id="114" dur="1" fill="hold">
                                          <p:stCondLst>
                                            <p:cond delay="0"/>
                                          </p:stCondLst>
                                        </p:cTn>
                                        <p:tgtEl>
                                          <p:spTgt spid="13"/>
                                        </p:tgtEl>
                                        <p:attrNameLst>
                                          <p:attrName>style.visibility</p:attrName>
                                        </p:attrNameLst>
                                      </p:cBhvr>
                                      <p:to>
                                        <p:strVal val="visible"/>
                                      </p:to>
                                    </p:set>
                                  </p:childTnLst>
                                </p:cTn>
                              </p:par>
                              <p:par>
                                <p:cTn id="115" presetID="1" presetClass="exit" presetSubtype="0" fill="hold" nodeType="withEffect">
                                  <p:stCondLst>
                                    <p:cond delay="14500"/>
                                  </p:stCondLst>
                                  <p:childTnLst>
                                    <p:set>
                                      <p:cBhvr>
                                        <p:cTn id="1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1" grpId="2" animBg="1"/>
      <p:bldP spid="11" grpId="3" animBg="1"/>
      <p:bldP spid="11" grpId="4" animBg="1"/>
      <p:bldP spid="12" grpId="0" animBg="1"/>
      <p:bldP spid="12" grpId="1" animBg="1"/>
      <p:bldP spid="12" grpId="2" animBg="1"/>
      <p:bldP spid="12" grpId="3" animBg="1"/>
      <p:bldP spid="12" grpId="4" animBg="1"/>
      <p:bldP spid="13" grpId="0" animBg="1"/>
      <p:bldP spid="13" grpId="1" animBg="1"/>
      <p:bldP spid="13" grpId="2" animBg="1"/>
      <p:bldP spid="13" grpId="3" animBg="1"/>
      <p:bldP spid="13" grpId="4" animBg="1"/>
      <p:bldP spid="18" grpId="0" animBg="1"/>
      <p:bldP spid="18" grpId="1" animBg="1"/>
      <p:bldP spid="21" grpId="0" animBg="1"/>
      <p:bldP spid="21" grpId="1" animBg="1"/>
      <p:bldP spid="22" grpId="0" animBg="1"/>
      <p:bldP spid="22" grpId="1"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2514600"/>
            <a:ext cx="8001000" cy="2209800"/>
          </a:xfrm>
        </p:spPr>
        <p:txBody>
          <a:bodyPr/>
          <a:lstStyle/>
          <a:p>
            <a:pPr marL="82296" indent="0">
              <a:buNone/>
            </a:pPr>
            <a:r>
              <a:rPr lang="en-US" dirty="0">
                <a:solidFill>
                  <a:schemeClr val="accent5"/>
                </a:solidFill>
              </a:rPr>
              <a:t>Examples that refer to products are intended for illustrative purposes only, and do not imply an endorsement or recommendation of any particular product</a:t>
            </a:r>
          </a:p>
          <a:p>
            <a:pPr marL="82296" indent="0">
              <a:buNone/>
            </a:pPr>
            <a:endParaRPr lang="en-US" dirty="0"/>
          </a:p>
        </p:txBody>
      </p:sp>
    </p:spTree>
    <p:extLst>
      <p:ext uri="{BB962C8B-B14F-4D97-AF65-F5344CB8AC3E}">
        <p14:creationId xmlns:p14="http://schemas.microsoft.com/office/powerpoint/2010/main" xmlns="" val="132114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Ultrasonic Sensor</a:t>
            </a:r>
            <a:endParaRPr lang="en-US" sz="5400" dirty="0"/>
          </a:p>
        </p:txBody>
      </p:sp>
      <p:sp>
        <p:nvSpPr>
          <p:cNvPr id="2" name="Title 1"/>
          <p:cNvSpPr>
            <a:spLocks noGrp="1"/>
          </p:cNvSpPr>
          <p:nvPr>
            <p:ph type="title"/>
            <p:custDataLst>
              <p:tags r:id="rId2"/>
            </p:custDataLst>
          </p:nvPr>
        </p:nvSpPr>
        <p:spPr>
          <a:xfrm>
            <a:off x="964972" y="32656"/>
            <a:ext cx="8179027" cy="1110343"/>
          </a:xfrm>
        </p:spPr>
        <p:txBody>
          <a:bodyPr>
            <a:normAutofit fontScale="90000"/>
          </a:bodyPr>
          <a:lstStyle/>
          <a:p>
            <a:r>
              <a:rPr lang="en-US" dirty="0" smtClean="0"/>
              <a:t>Ultrasonic Sensor Installation and Location</a:t>
            </a:r>
            <a:endParaRPr lang="en-US" dirty="0"/>
          </a:p>
        </p:txBody>
      </p:sp>
      <p:sp>
        <p:nvSpPr>
          <p:cNvPr id="24" name="Content Placeholder 2"/>
          <p:cNvSpPr txBox="1">
            <a:spLocks/>
          </p:cNvSpPr>
          <p:nvPr>
            <p:custDataLst>
              <p:tags r:id="rId3"/>
            </p:custDataLst>
          </p:nvPr>
        </p:nvSpPr>
        <p:spPr>
          <a:xfrm>
            <a:off x="939573" y="1352664"/>
            <a:ext cx="8052027" cy="207869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sz="2800" dirty="0" smtClean="0"/>
              <a:t>Installation</a:t>
            </a:r>
          </a:p>
          <a:p>
            <a:pPr lvl="1">
              <a:buClr>
                <a:srgbClr val="7A7A7A"/>
              </a:buClr>
            </a:pPr>
            <a:r>
              <a:rPr lang="en-US" dirty="0" smtClean="0"/>
              <a:t>Requires some sort of bridge or platform to mount the sensor</a:t>
            </a:r>
          </a:p>
          <a:p>
            <a:pPr lvl="1">
              <a:buClr>
                <a:srgbClr val="7A7A7A"/>
              </a:buClr>
            </a:pPr>
            <a:r>
              <a:rPr lang="en-US" dirty="0" smtClean="0"/>
              <a:t>Sensor must not have any object within the area of signal projection</a:t>
            </a:r>
          </a:p>
          <a:p>
            <a:pPr lvl="1">
              <a:buClr>
                <a:srgbClr val="7A7A7A"/>
              </a:buClr>
            </a:pPr>
            <a:r>
              <a:rPr lang="en-US" dirty="0" smtClean="0"/>
              <a:t>Should be mounted where it can easily be accessed to repair if necessary</a:t>
            </a:r>
          </a:p>
          <a:p>
            <a:pPr marL="274320" lvl="1" indent="0">
              <a:buClr>
                <a:srgbClr val="7A7A7A"/>
              </a:buClr>
              <a:buFont typeface="Arial" pitchFamily="34" charset="0"/>
              <a:buNone/>
            </a:pPr>
            <a:endParaRPr lang="en-US" dirty="0" smtClean="0">
              <a:solidFill>
                <a:srgbClr val="000000"/>
              </a:solidFill>
            </a:endParaRPr>
          </a:p>
          <a:p>
            <a:pPr>
              <a:buClr>
                <a:srgbClr val="7A7A7A"/>
              </a:buClr>
            </a:pPr>
            <a:endParaRPr lang="en-US" sz="2800" dirty="0">
              <a:solidFill>
                <a:srgbClr val="000000"/>
              </a:solidFill>
            </a:endParaRPr>
          </a:p>
        </p:txBody>
      </p:sp>
      <p:pic>
        <p:nvPicPr>
          <p:cNvPr id="14" name="Picture 1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886200" y="3604066"/>
            <a:ext cx="5257800" cy="3101534"/>
          </a:xfrm>
          <a:prstGeom prst="rect">
            <a:avLst/>
          </a:prstGeom>
        </p:spPr>
      </p:pic>
      <p:grpSp>
        <p:nvGrpSpPr>
          <p:cNvPr id="20" name="Group 19"/>
          <p:cNvGrpSpPr/>
          <p:nvPr/>
        </p:nvGrpSpPr>
        <p:grpSpPr>
          <a:xfrm>
            <a:off x="76200" y="3649732"/>
            <a:ext cx="3810000" cy="2858401"/>
            <a:chOff x="0" y="3999599"/>
            <a:chExt cx="3810000" cy="2858401"/>
          </a:xfrm>
        </p:grpSpPr>
        <p:sp>
          <p:nvSpPr>
            <p:cNvPr id="5" name="Oval 4"/>
            <p:cNvSpPr/>
            <p:nvPr/>
          </p:nvSpPr>
          <p:spPr>
            <a:xfrm>
              <a:off x="888773" y="6019800"/>
              <a:ext cx="1905000" cy="152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55927" y="5562600"/>
              <a:ext cx="1383846" cy="762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72746" y="5143500"/>
              <a:ext cx="737054" cy="762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74573" y="4831082"/>
              <a:ext cx="533400" cy="4571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189133"/>
              <a:ext cx="3429000" cy="6688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3999599"/>
              <a:ext cx="381000" cy="2858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3999599"/>
              <a:ext cx="1828800" cy="115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4500" y="4114800"/>
              <a:ext cx="266700" cy="228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707923" y="4495800"/>
              <a:ext cx="266700" cy="4571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0" y="4038600"/>
              <a:ext cx="1524000"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Ultrasonic Sensor</a:t>
              </a:r>
              <a:endParaRPr lang="en-US" sz="1200" dirty="0"/>
            </a:p>
          </p:txBody>
        </p:sp>
        <p:sp>
          <p:nvSpPr>
            <p:cNvPr id="22" name="Right Arrow 21"/>
            <p:cNvSpPr/>
            <p:nvPr/>
          </p:nvSpPr>
          <p:spPr>
            <a:xfrm>
              <a:off x="0" y="4953000"/>
              <a:ext cx="1472746" cy="3810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Signal Projection</a:t>
              </a:r>
              <a:endParaRPr lang="en-US" sz="1200" dirty="0"/>
            </a:p>
          </p:txBody>
        </p:sp>
      </p:grpSp>
      <p:sp>
        <p:nvSpPr>
          <p:cNvPr id="21" name="Right Arrow 20"/>
          <p:cNvSpPr/>
          <p:nvPr/>
        </p:nvSpPr>
        <p:spPr>
          <a:xfrm>
            <a:off x="2514600" y="4193342"/>
            <a:ext cx="1812469" cy="4572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Data Logger</a:t>
            </a:r>
            <a:endParaRPr lang="en-US" dirty="0"/>
          </a:p>
        </p:txBody>
      </p:sp>
      <p:sp>
        <p:nvSpPr>
          <p:cNvPr id="25" name="Right Arrow 24"/>
          <p:cNvSpPr/>
          <p:nvPr/>
        </p:nvSpPr>
        <p:spPr>
          <a:xfrm rot="952940">
            <a:off x="3831597" y="3716285"/>
            <a:ext cx="2146077" cy="4572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SDI-12 Converter</a:t>
            </a:r>
            <a:endParaRPr lang="en-US" dirty="0"/>
          </a:p>
        </p:txBody>
      </p:sp>
      <p:sp>
        <p:nvSpPr>
          <p:cNvPr id="23" name="Left Arrow 22"/>
          <p:cNvSpPr/>
          <p:nvPr/>
        </p:nvSpPr>
        <p:spPr>
          <a:xfrm rot="3514379">
            <a:off x="6911559" y="5298577"/>
            <a:ext cx="2286000" cy="412435"/>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Ultrasonic Sensor</a:t>
            </a:r>
            <a:endParaRPr lang="en-US" dirty="0"/>
          </a:p>
        </p:txBody>
      </p:sp>
    </p:spTree>
    <p:custDataLst>
      <p:tags r:id="rId1"/>
    </p:custDataLst>
    <p:extLst>
      <p:ext uri="{BB962C8B-B14F-4D97-AF65-F5344CB8AC3E}">
        <p14:creationId xmlns:p14="http://schemas.microsoft.com/office/powerpoint/2010/main" xmlns="" val="2321235705"/>
      </p:ext>
    </p:extLst>
  </p:cSld>
  <p:clrMapOvr>
    <a:masterClrMapping/>
  </p:clrMapOvr>
  <mc:AlternateContent xmlns:mc="http://schemas.openxmlformats.org/markup-compatibility/2006">
    <mc:Choice xmlns:p14="http://schemas.microsoft.com/office/powerpoint/2010/main" xmlns="" Requires="p14">
      <p:transition spd="slow" p14:dur="2000" advTm="250284"/>
    </mc:Choice>
    <mc:Fallback>
      <p:transition spd="slow" advTm="25028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3000" y="152400"/>
            <a:ext cx="7924800" cy="1143000"/>
          </a:xfrm>
        </p:spPr>
        <p:txBody>
          <a:bodyPr>
            <a:normAutofit fontScale="90000"/>
          </a:bodyPr>
          <a:lstStyle/>
          <a:p>
            <a:r>
              <a:rPr lang="en-US" dirty="0" smtClean="0"/>
              <a:t>Ultrasonic Sensor Installation and Location</a:t>
            </a:r>
            <a:endParaRPr lang="en-US" dirty="0"/>
          </a:p>
        </p:txBody>
      </p:sp>
      <p:sp>
        <p:nvSpPr>
          <p:cNvPr id="30" name="Content Placeholder 2"/>
          <p:cNvSpPr txBox="1">
            <a:spLocks/>
          </p:cNvSpPr>
          <p:nvPr>
            <p:custDataLst>
              <p:tags r:id="rId3"/>
            </p:custDataLst>
          </p:nvPr>
        </p:nvSpPr>
        <p:spPr>
          <a:xfrm>
            <a:off x="5067300" y="1143000"/>
            <a:ext cx="3810000" cy="3022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dirty="0" smtClean="0"/>
              <a:t>Ideal Location</a:t>
            </a:r>
          </a:p>
          <a:p>
            <a:pPr lvl="1">
              <a:buClr>
                <a:srgbClr val="7A7A7A"/>
              </a:buClr>
            </a:pPr>
            <a:r>
              <a:rPr lang="en-US" sz="1800" dirty="0" smtClean="0"/>
              <a:t>Need a Bridge or Platform directly over water</a:t>
            </a:r>
            <a:endParaRPr lang="en-GB" sz="1800" dirty="0" smtClean="0"/>
          </a:p>
          <a:p>
            <a:pPr lvl="1">
              <a:buClr>
                <a:srgbClr val="7A7A7A"/>
              </a:buClr>
            </a:pPr>
            <a:r>
              <a:rPr lang="en-GB" sz="1800" dirty="0" smtClean="0"/>
              <a:t>Not practical in reservoirs or rivers with shallow slopes</a:t>
            </a:r>
          </a:p>
          <a:p>
            <a:pPr lvl="1">
              <a:buClr>
                <a:srgbClr val="7A7A7A"/>
              </a:buClr>
            </a:pPr>
            <a:r>
              <a:rPr lang="en-GB" sz="1800" dirty="0" smtClean="0"/>
              <a:t>More ideally suited for canals</a:t>
            </a:r>
          </a:p>
          <a:p>
            <a:pPr lvl="1">
              <a:buClr>
                <a:srgbClr val="7A7A7A"/>
              </a:buClr>
            </a:pPr>
            <a:r>
              <a:rPr lang="en-GB" sz="1800" dirty="0" smtClean="0"/>
              <a:t>Measurement distance up to 10m</a:t>
            </a:r>
            <a:endParaRPr lang="en-US" sz="1800" dirty="0" smtClean="0"/>
          </a:p>
          <a:p>
            <a:pPr>
              <a:buClr>
                <a:srgbClr val="7A7A7A"/>
              </a:buClr>
            </a:pPr>
            <a:endParaRPr lang="en-US" dirty="0">
              <a:solidFill>
                <a:srgbClr val="000000"/>
              </a:solidFill>
            </a:endParaRPr>
          </a:p>
        </p:txBody>
      </p:sp>
      <p:pic>
        <p:nvPicPr>
          <p:cNvPr id="3" name="Picture 2"/>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5105400" y="4165600"/>
            <a:ext cx="4038600" cy="26924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1219200" y="1447800"/>
            <a:ext cx="3810000" cy="2845741"/>
          </a:xfrm>
          <a:prstGeom prst="rect">
            <a:avLst/>
          </a:prstGeom>
        </p:spPr>
      </p:pic>
      <p:sp>
        <p:nvSpPr>
          <p:cNvPr id="7" name="TextBox 6"/>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Ultrasonic Sensor</a:t>
            </a:r>
            <a:endParaRPr lang="en-US" sz="5400" dirty="0"/>
          </a:p>
        </p:txBody>
      </p:sp>
    </p:spTree>
    <p:custDataLst>
      <p:tags r:id="rId1"/>
    </p:custDataLst>
    <p:extLst>
      <p:ext uri="{BB962C8B-B14F-4D97-AF65-F5344CB8AC3E}">
        <p14:creationId xmlns:p14="http://schemas.microsoft.com/office/powerpoint/2010/main" xmlns="" val="2238519473"/>
      </p:ext>
    </p:extLst>
  </p:cSld>
  <p:clrMapOvr>
    <a:masterClrMapping/>
  </p:clrMapOvr>
  <mc:AlternateContent xmlns:mc="http://schemas.openxmlformats.org/markup-compatibility/2006">
    <mc:Choice xmlns:p14="http://schemas.microsoft.com/office/powerpoint/2010/main" xmlns="" Requires="p14">
      <p:transition spd="slow" p14:dur="2000" advTm="250284"/>
    </mc:Choice>
    <mc:Fallback>
      <p:transition spd="slow" advTm="25028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0"/>
            <a:ext cx="8153400" cy="1295400"/>
          </a:xfrm>
        </p:spPr>
        <p:txBody>
          <a:bodyPr>
            <a:normAutofit fontScale="90000"/>
          </a:bodyPr>
          <a:lstStyle/>
          <a:p>
            <a:r>
              <a:rPr lang="en-US" dirty="0" smtClean="0"/>
              <a:t>Ultrasonic Sensor Advantages/Disadvantages</a:t>
            </a:r>
            <a:endParaRPr lang="en-US" dirty="0"/>
          </a:p>
        </p:txBody>
      </p:sp>
      <p:sp>
        <p:nvSpPr>
          <p:cNvPr id="24" name="Content Placeholder 2"/>
          <p:cNvSpPr txBox="1">
            <a:spLocks/>
          </p:cNvSpPr>
          <p:nvPr>
            <p:custDataLst>
              <p:tags r:id="rId3"/>
            </p:custDataLst>
          </p:nvPr>
        </p:nvSpPr>
        <p:spPr>
          <a:xfrm>
            <a:off x="986971" y="3429000"/>
            <a:ext cx="3810000" cy="3124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sz="2800" dirty="0" smtClean="0"/>
              <a:t>Disadvantages</a:t>
            </a:r>
          </a:p>
          <a:p>
            <a:pPr lvl="1">
              <a:buClr>
                <a:srgbClr val="7A7A7A"/>
              </a:buClr>
            </a:pPr>
            <a:r>
              <a:rPr lang="en-GB" dirty="0" smtClean="0"/>
              <a:t>Need structure </a:t>
            </a:r>
            <a:r>
              <a:rPr lang="en-GB" dirty="0"/>
              <a:t>to mount the sensor (bridge railing or boom) </a:t>
            </a:r>
            <a:endParaRPr lang="en-GB" dirty="0" smtClean="0"/>
          </a:p>
          <a:p>
            <a:pPr lvl="1">
              <a:buClr>
                <a:srgbClr val="7A7A7A"/>
              </a:buClr>
            </a:pPr>
            <a:r>
              <a:rPr lang="en-GB" dirty="0" smtClean="0"/>
              <a:t>Measurement </a:t>
            </a:r>
            <a:r>
              <a:rPr lang="en-GB" dirty="0"/>
              <a:t>is not as </a:t>
            </a:r>
            <a:r>
              <a:rPr lang="en-GB" dirty="0" smtClean="0"/>
              <a:t>accurate </a:t>
            </a:r>
            <a:r>
              <a:rPr lang="en-GB" dirty="0"/>
              <a:t>as other measurement techniques, usually being within </a:t>
            </a:r>
            <a:r>
              <a:rPr lang="en-GB" dirty="0" smtClean="0"/>
              <a:t>.25 to .4 </a:t>
            </a:r>
            <a:r>
              <a:rPr lang="en-GB" dirty="0"/>
              <a:t>% of </a:t>
            </a:r>
            <a:r>
              <a:rPr lang="en-GB" dirty="0" smtClean="0"/>
              <a:t>the measured distance</a:t>
            </a:r>
            <a:endParaRPr lang="en-US" dirty="0" smtClean="0"/>
          </a:p>
          <a:p>
            <a:pPr lvl="1">
              <a:buClr>
                <a:srgbClr val="7A7A7A"/>
              </a:buClr>
            </a:pPr>
            <a:endParaRPr lang="en-US" dirty="0" smtClean="0">
              <a:solidFill>
                <a:srgbClr val="000000"/>
              </a:solidFill>
            </a:endParaRPr>
          </a:p>
          <a:p>
            <a:pPr>
              <a:buClr>
                <a:srgbClr val="7A7A7A"/>
              </a:buClr>
            </a:pPr>
            <a:endParaRPr lang="en-US" sz="2800" dirty="0">
              <a:solidFill>
                <a:srgbClr val="000000"/>
              </a:solidFill>
            </a:endParaRPr>
          </a:p>
        </p:txBody>
      </p:sp>
      <p:pic>
        <p:nvPicPr>
          <p:cNvPr id="2050" name="Picture 2" descr="C:\Documents and Settings\Administrator\Desktop\India Training- July 2012\India Training- Powerpoint images\station 2 adcp 002.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826000" y="3619500"/>
            <a:ext cx="4318000" cy="32385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custDataLst>
              <p:tags r:id="rId4"/>
            </p:custDataLst>
          </p:nvPr>
        </p:nvSpPr>
        <p:spPr>
          <a:xfrm>
            <a:off x="990600" y="1295400"/>
            <a:ext cx="8077200" cy="190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sz="2800" dirty="0" smtClean="0"/>
              <a:t>Advantages</a:t>
            </a:r>
          </a:p>
          <a:p>
            <a:pPr lvl="1">
              <a:buClr>
                <a:srgbClr val="7A7A7A"/>
              </a:buClr>
            </a:pPr>
            <a:r>
              <a:rPr lang="en-GB" dirty="0"/>
              <a:t>The advantage to the ultrasonic sensor is the price (around </a:t>
            </a:r>
            <a:r>
              <a:rPr lang="en-GB" dirty="0" smtClean="0"/>
              <a:t>75,000 INR)</a:t>
            </a:r>
          </a:p>
          <a:p>
            <a:pPr lvl="1">
              <a:buClr>
                <a:srgbClr val="7A7A7A"/>
              </a:buClr>
            </a:pPr>
            <a:r>
              <a:rPr lang="en-GB" dirty="0" smtClean="0"/>
              <a:t>Non-contact </a:t>
            </a:r>
            <a:r>
              <a:rPr lang="en-GB" dirty="0"/>
              <a:t>method of measurement. The measurement is generally unaffected by the transparency, reflectivity, opacity or </a:t>
            </a:r>
            <a:r>
              <a:rPr lang="en-GB" dirty="0" err="1"/>
              <a:t>color</a:t>
            </a:r>
            <a:r>
              <a:rPr lang="en-GB" dirty="0"/>
              <a:t> of the </a:t>
            </a:r>
            <a:r>
              <a:rPr lang="en-GB" dirty="0" smtClean="0"/>
              <a:t>target</a:t>
            </a:r>
          </a:p>
          <a:p>
            <a:pPr lvl="1">
              <a:buClr>
                <a:srgbClr val="7A7A7A"/>
              </a:buClr>
            </a:pPr>
            <a:endParaRPr lang="en-US" dirty="0" smtClean="0">
              <a:solidFill>
                <a:srgbClr val="000000"/>
              </a:solidFill>
            </a:endParaRPr>
          </a:p>
          <a:p>
            <a:pPr>
              <a:buClr>
                <a:srgbClr val="7A7A7A"/>
              </a:buClr>
            </a:pPr>
            <a:endParaRPr lang="en-US" sz="2800" dirty="0">
              <a:solidFill>
                <a:srgbClr val="000000"/>
              </a:solidFill>
            </a:endParaRPr>
          </a:p>
        </p:txBody>
      </p:sp>
      <p:sp>
        <p:nvSpPr>
          <p:cNvPr id="6" name="TextBox 5"/>
          <p:cNvSpPr txBox="1"/>
          <p:nvPr/>
        </p:nvSpPr>
        <p:spPr>
          <a:xfrm rot="16200000">
            <a:off x="-2665820" y="3162580"/>
            <a:ext cx="63340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Ultrasonic Sensor</a:t>
            </a:r>
            <a:endParaRPr lang="en-US" sz="5400" dirty="0"/>
          </a:p>
        </p:txBody>
      </p:sp>
    </p:spTree>
    <p:custDataLst>
      <p:tags r:id="rId1"/>
    </p:custDataLst>
    <p:extLst>
      <p:ext uri="{BB962C8B-B14F-4D97-AF65-F5344CB8AC3E}">
        <p14:creationId xmlns:p14="http://schemas.microsoft.com/office/powerpoint/2010/main" xmlns="" val="506735219"/>
      </p:ext>
    </p:extLst>
  </p:cSld>
  <p:clrMapOvr>
    <a:masterClrMapping/>
  </p:clrMapOvr>
  <mc:AlternateContent xmlns:mc="http://schemas.openxmlformats.org/markup-compatibility/2006">
    <mc:Choice xmlns:p14="http://schemas.microsoft.com/office/powerpoint/2010/main" xmlns="" Requires="p14">
      <p:transition spd="slow" p14:dur="2000" advTm="48787"/>
    </mc:Choice>
    <mc:Fallback>
      <p:transition spd="slow" advTm="48787"/>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0"/>
            <a:ext cx="6400800" cy="990600"/>
          </a:xfrm>
        </p:spPr>
        <p:txBody>
          <a:bodyPr>
            <a:normAutofit/>
          </a:bodyPr>
          <a:lstStyle/>
          <a:p>
            <a:r>
              <a:rPr lang="en-US" dirty="0" smtClean="0"/>
              <a:t>Radar</a:t>
            </a:r>
            <a:endParaRPr lang="en-US" dirty="0"/>
          </a:p>
        </p:txBody>
      </p:sp>
      <p:sp>
        <p:nvSpPr>
          <p:cNvPr id="3" name="Content Placeholder 2"/>
          <p:cNvSpPr>
            <a:spLocks noGrp="1"/>
          </p:cNvSpPr>
          <p:nvPr>
            <p:ph idx="1"/>
            <p:custDataLst>
              <p:tags r:id="rId3"/>
            </p:custDataLst>
          </p:nvPr>
        </p:nvSpPr>
        <p:spPr>
          <a:xfrm>
            <a:off x="1066800" y="914400"/>
            <a:ext cx="8039100" cy="1219200"/>
          </a:xfrm>
        </p:spPr>
        <p:txBody>
          <a:bodyPr>
            <a:normAutofit fontScale="70000" lnSpcReduction="20000"/>
          </a:bodyPr>
          <a:lstStyle/>
          <a:p>
            <a:r>
              <a:rPr lang="en-US" dirty="0" smtClean="0"/>
              <a:t>Concept</a:t>
            </a:r>
          </a:p>
          <a:p>
            <a:pPr lvl="1"/>
            <a:r>
              <a:rPr lang="en-GB" dirty="0" smtClean="0"/>
              <a:t>The </a:t>
            </a:r>
            <a:r>
              <a:rPr lang="en-GB" dirty="0"/>
              <a:t>radar works by releasing </a:t>
            </a:r>
            <a:r>
              <a:rPr lang="en-GB" u="sng" dirty="0"/>
              <a:t>electromagnetic energy</a:t>
            </a:r>
            <a:r>
              <a:rPr lang="en-GB" dirty="0"/>
              <a:t>, which is reflected by objects with high dielectric properties (ex: metal and water</a:t>
            </a:r>
            <a:r>
              <a:rPr lang="en-GB" dirty="0" smtClean="0"/>
              <a:t>)</a:t>
            </a:r>
            <a:endParaRPr lang="en-US" dirty="0"/>
          </a:p>
        </p:txBody>
      </p:sp>
      <p:pic>
        <p:nvPicPr>
          <p:cNvPr id="4" name="Picture 3"/>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4071653" y="2468887"/>
            <a:ext cx="5034247" cy="3901426"/>
          </a:xfrm>
          <a:prstGeom prst="rect">
            <a:avLst/>
          </a:prstGeom>
        </p:spPr>
      </p:pic>
      <p:sp>
        <p:nvSpPr>
          <p:cNvPr id="5" name="Content Placeholder 2"/>
          <p:cNvSpPr txBox="1">
            <a:spLocks/>
          </p:cNvSpPr>
          <p:nvPr>
            <p:custDataLst>
              <p:tags r:id="rId4"/>
            </p:custDataLst>
          </p:nvPr>
        </p:nvSpPr>
        <p:spPr>
          <a:xfrm>
            <a:off x="990600" y="2133600"/>
            <a:ext cx="2971800" cy="4724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buClr>
                <a:srgbClr val="7A7A7A"/>
              </a:buClr>
            </a:pPr>
            <a:r>
              <a:rPr lang="en-GB" sz="1800" dirty="0" smtClean="0"/>
              <a:t>The distance reflected by the microwave energy is determined by the measurement of the time of flight divided by the speed of light</a:t>
            </a:r>
            <a:r>
              <a:rPr lang="en-GB" sz="1800" dirty="0"/>
              <a:t>.</a:t>
            </a:r>
            <a:endParaRPr lang="en-GB" sz="1800" dirty="0" smtClean="0"/>
          </a:p>
          <a:p>
            <a:pPr lvl="1">
              <a:buClr>
                <a:srgbClr val="7A7A7A"/>
              </a:buClr>
            </a:pPr>
            <a:r>
              <a:rPr lang="en-GB" sz="1800" dirty="0" smtClean="0"/>
              <a:t>Various frequencies from 1 </a:t>
            </a:r>
            <a:r>
              <a:rPr lang="en-GB" sz="1800" dirty="0" err="1" smtClean="0"/>
              <a:t>Ghz</a:t>
            </a:r>
            <a:r>
              <a:rPr lang="en-GB" sz="1800" dirty="0" smtClean="0"/>
              <a:t> to 30 </a:t>
            </a:r>
            <a:r>
              <a:rPr lang="en-GB" sz="1800" dirty="0" err="1" smtClean="0"/>
              <a:t>Ghz</a:t>
            </a:r>
            <a:r>
              <a:rPr lang="en-GB" sz="1800" dirty="0" smtClean="0"/>
              <a:t> are typically used, with the higher the frequency, the more accurate and more costly the device</a:t>
            </a:r>
            <a:endParaRPr lang="en-US" sz="1800" dirty="0" smtClean="0"/>
          </a:p>
          <a:p>
            <a:pPr lvl="1">
              <a:buClr>
                <a:srgbClr val="7A7A7A"/>
              </a:buClr>
            </a:pPr>
            <a:r>
              <a:rPr lang="en-US" sz="1600" dirty="0" smtClean="0"/>
              <a:t>Components</a:t>
            </a:r>
          </a:p>
          <a:p>
            <a:pPr lvl="2">
              <a:buClr>
                <a:srgbClr val="7A7A7A"/>
              </a:buClr>
            </a:pPr>
            <a:r>
              <a:rPr lang="en-US" sz="1600" dirty="0" smtClean="0"/>
              <a:t>Radar</a:t>
            </a:r>
          </a:p>
          <a:p>
            <a:pPr lvl="2">
              <a:buClr>
                <a:srgbClr val="7A7A7A"/>
              </a:buClr>
            </a:pPr>
            <a:r>
              <a:rPr lang="en-US" sz="1600" dirty="0" smtClean="0"/>
              <a:t>Mounting Platform</a:t>
            </a:r>
          </a:p>
          <a:p>
            <a:pPr lvl="2">
              <a:buClr>
                <a:srgbClr val="7A7A7A"/>
              </a:buClr>
            </a:pPr>
            <a:r>
              <a:rPr lang="en-US" sz="1600" dirty="0" smtClean="0"/>
              <a:t>Pipe</a:t>
            </a:r>
            <a:endParaRPr lang="en-US" sz="1600" dirty="0"/>
          </a:p>
        </p:txBody>
      </p:sp>
      <p:sp>
        <p:nvSpPr>
          <p:cNvPr id="6" name="TextBox 5"/>
          <p:cNvSpPr txBox="1"/>
          <p:nvPr/>
        </p:nvSpPr>
        <p:spPr>
          <a:xfrm rot="16200000">
            <a:off x="-913220" y="4915179"/>
            <a:ext cx="282889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Radar</a:t>
            </a:r>
            <a:endParaRPr lang="en-US" sz="5400" dirty="0"/>
          </a:p>
        </p:txBody>
      </p:sp>
    </p:spTree>
    <p:custDataLst>
      <p:tags r:id="rId1"/>
    </p:custDataLst>
    <p:extLst>
      <p:ext uri="{BB962C8B-B14F-4D97-AF65-F5344CB8AC3E}">
        <p14:creationId xmlns:p14="http://schemas.microsoft.com/office/powerpoint/2010/main" xmlns="" val="509501631"/>
      </p:ext>
    </p:extLst>
  </p:cSld>
  <p:clrMapOvr>
    <a:masterClrMapping/>
  </p:clrMapOvr>
  <mc:AlternateContent xmlns:mc="http://schemas.openxmlformats.org/markup-compatibility/2006">
    <mc:Choice xmlns:p14="http://schemas.microsoft.com/office/powerpoint/2010/main" xmlns="" Requires="p14">
      <p:transition spd="slow" p14:dur="2000" advTm="55644"/>
    </mc:Choice>
    <mc:Fallback>
      <p:transition spd="slow" advTm="5564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0" y="0"/>
            <a:ext cx="7924800" cy="1066800"/>
          </a:xfrm>
        </p:spPr>
        <p:txBody>
          <a:bodyPr>
            <a:normAutofit/>
          </a:bodyPr>
          <a:lstStyle/>
          <a:p>
            <a:r>
              <a:rPr lang="en-US" dirty="0" smtClean="0"/>
              <a:t>Radar Installation and Location</a:t>
            </a:r>
            <a:endParaRPr lang="en-US" dirty="0"/>
          </a:p>
        </p:txBody>
      </p:sp>
      <p:sp>
        <p:nvSpPr>
          <p:cNvPr id="3" name="Content Placeholder 2"/>
          <p:cNvSpPr>
            <a:spLocks noGrp="1"/>
          </p:cNvSpPr>
          <p:nvPr>
            <p:ph idx="1"/>
            <p:custDataLst>
              <p:tags r:id="rId3"/>
            </p:custDataLst>
          </p:nvPr>
        </p:nvSpPr>
        <p:spPr>
          <a:xfrm>
            <a:off x="1143000" y="990600"/>
            <a:ext cx="7543800" cy="3200400"/>
          </a:xfrm>
        </p:spPr>
        <p:txBody>
          <a:bodyPr>
            <a:noAutofit/>
          </a:bodyPr>
          <a:lstStyle/>
          <a:p>
            <a:r>
              <a:rPr lang="en-US" sz="1800" dirty="0" smtClean="0"/>
              <a:t>Installation</a:t>
            </a:r>
          </a:p>
          <a:p>
            <a:pPr lvl="1"/>
            <a:r>
              <a:rPr lang="en-US" sz="1600" dirty="0"/>
              <a:t>Requires some sort of bridge or platform to mount the sensor</a:t>
            </a:r>
          </a:p>
          <a:p>
            <a:pPr lvl="1"/>
            <a:r>
              <a:rPr lang="en-US" sz="1600" dirty="0"/>
              <a:t>Sensor must not have any object within the area of signal projection</a:t>
            </a:r>
          </a:p>
          <a:p>
            <a:pPr lvl="1"/>
            <a:r>
              <a:rPr lang="en-US" sz="1600" dirty="0"/>
              <a:t>Should be mounted where it can easily be accessed to repair if </a:t>
            </a:r>
            <a:r>
              <a:rPr lang="en-US" sz="1600" dirty="0" smtClean="0"/>
              <a:t>necessary</a:t>
            </a:r>
          </a:p>
          <a:p>
            <a:r>
              <a:rPr lang="en-US" sz="1800" dirty="0" smtClean="0"/>
              <a:t>Ideal Location</a:t>
            </a:r>
          </a:p>
          <a:p>
            <a:pPr lvl="1"/>
            <a:r>
              <a:rPr lang="en-GB" sz="1600" dirty="0" smtClean="0"/>
              <a:t>Better than ultrasonic sensor </a:t>
            </a:r>
            <a:r>
              <a:rPr lang="en-GB" sz="1600" dirty="0"/>
              <a:t>for use in moist, vaporous, and dusty environments as well as in applications in which temperatures </a:t>
            </a:r>
            <a:r>
              <a:rPr lang="en-GB" sz="1600" dirty="0" smtClean="0"/>
              <a:t>vary</a:t>
            </a:r>
          </a:p>
          <a:p>
            <a:pPr lvl="1"/>
            <a:r>
              <a:rPr lang="en-GB" sz="1600" dirty="0" smtClean="0"/>
              <a:t>Requires </a:t>
            </a:r>
            <a:r>
              <a:rPr lang="en-GB" sz="1600" dirty="0"/>
              <a:t>some structure (bridge railing or boom) to be mounted </a:t>
            </a:r>
            <a:r>
              <a:rPr lang="en-GB" sz="1600" dirty="0" smtClean="0"/>
              <a:t>on </a:t>
            </a:r>
          </a:p>
          <a:p>
            <a:pPr marL="393192" lvl="1" indent="0">
              <a:buNone/>
            </a:pPr>
            <a:endParaRPr lang="en-US" sz="1600" dirty="0"/>
          </a:p>
          <a:p>
            <a:pPr lvl="1"/>
            <a:endParaRPr lang="en-US" sz="1600" dirty="0"/>
          </a:p>
        </p:txBody>
      </p:sp>
      <p:pic>
        <p:nvPicPr>
          <p:cNvPr id="4" name="Picture 3"/>
          <p:cNvPicPr/>
          <p:nvPr>
            <p:custDataLst>
              <p:tags r:id="rId4"/>
            </p:custDataLst>
          </p:nvPr>
        </p:nvPicPr>
        <p:blipFill>
          <a:blip r:embed="rId6" cstate="email">
            <a:extLst>
              <a:ext uri="{28A0092B-C50C-407E-A947-70E740481C1C}">
                <a14:useLocalDpi xmlns:a14="http://schemas.microsoft.com/office/drawing/2010/main" xmlns="" val="0"/>
              </a:ext>
            </a:extLst>
          </a:blip>
          <a:stretch>
            <a:fillRect/>
          </a:stretch>
        </p:blipFill>
        <p:spPr>
          <a:xfrm>
            <a:off x="5257800" y="3962400"/>
            <a:ext cx="3505200" cy="2793076"/>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6146" name="Picture 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143000" y="3962400"/>
            <a:ext cx="3784600" cy="2838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rot="16200000">
            <a:off x="-913220" y="4915179"/>
            <a:ext cx="282889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Radar</a:t>
            </a:r>
            <a:endParaRPr lang="en-US" sz="5400" dirty="0"/>
          </a:p>
        </p:txBody>
      </p:sp>
    </p:spTree>
    <p:custDataLst>
      <p:tags r:id="rId1"/>
    </p:custDataLst>
    <p:extLst>
      <p:ext uri="{BB962C8B-B14F-4D97-AF65-F5344CB8AC3E}">
        <p14:creationId xmlns:p14="http://schemas.microsoft.com/office/powerpoint/2010/main" xmlns="" val="1259499747"/>
      </p:ext>
    </p:extLst>
  </p:cSld>
  <p:clrMapOvr>
    <a:masterClrMapping/>
  </p:clrMapOvr>
  <mc:AlternateContent xmlns:mc="http://schemas.openxmlformats.org/markup-compatibility/2006">
    <mc:Choice xmlns:p14="http://schemas.microsoft.com/office/powerpoint/2010/main" xmlns="" Requires="p14">
      <p:transition spd="slow" p14:dur="2000" advTm="90913"/>
    </mc:Choice>
    <mc:Fallback>
      <p:transition spd="slow" advTm="9091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Examples</a:t>
            </a:r>
            <a:endParaRPr lang="en-US" dirty="0"/>
          </a:p>
        </p:txBody>
      </p:sp>
      <p:pic>
        <p:nvPicPr>
          <p:cNvPr id="4" name="Content Placeholder 3" descr="olinda 1(1) (2).jpg"/>
          <p:cNvPicPr>
            <a:picLocks noChangeAspect="1"/>
          </p:cNvPicPr>
          <p:nvPr/>
        </p:nvPicPr>
        <p:blipFill>
          <a:blip r:embed="rId2" cstate="email"/>
          <a:stretch>
            <a:fillRect/>
          </a:stretch>
        </p:blipFill>
        <p:spPr>
          <a:xfrm>
            <a:off x="5105401" y="1219200"/>
            <a:ext cx="4013200" cy="5350933"/>
          </a:xfrm>
          <a:prstGeom prst="rect">
            <a:avLst/>
          </a:prstGeom>
        </p:spPr>
      </p:pic>
      <p:sp>
        <p:nvSpPr>
          <p:cNvPr id="5" name="TextBox 4"/>
          <p:cNvSpPr txBox="1"/>
          <p:nvPr/>
        </p:nvSpPr>
        <p:spPr>
          <a:xfrm rot="16200000">
            <a:off x="-913220" y="4915179"/>
            <a:ext cx="282889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Radar</a:t>
            </a:r>
            <a:endParaRPr lang="en-US" sz="5400" dirty="0"/>
          </a:p>
        </p:txBody>
      </p:sp>
      <p:sp>
        <p:nvSpPr>
          <p:cNvPr id="6" name="TextBox 5"/>
          <p:cNvSpPr txBox="1"/>
          <p:nvPr/>
        </p:nvSpPr>
        <p:spPr>
          <a:xfrm>
            <a:off x="1676400" y="4876800"/>
            <a:ext cx="2895600" cy="646331"/>
          </a:xfrm>
          <a:prstGeom prst="rect">
            <a:avLst/>
          </a:prstGeom>
          <a:noFill/>
        </p:spPr>
        <p:txBody>
          <a:bodyPr wrap="square" rtlCol="0">
            <a:spAutoFit/>
          </a:bodyPr>
          <a:lstStyle/>
          <a:p>
            <a:r>
              <a:rPr lang="en-US" dirty="0" smtClean="0"/>
              <a:t>Radar Installed at </a:t>
            </a:r>
            <a:r>
              <a:rPr lang="en-US" dirty="0" err="1" smtClean="0"/>
              <a:t>Olinda</a:t>
            </a:r>
            <a:r>
              <a:rPr lang="en-US" dirty="0" smtClean="0"/>
              <a:t>, BBMB</a:t>
            </a:r>
            <a:endParaRPr lang="en-US" dirty="0"/>
          </a:p>
        </p:txBody>
      </p:sp>
    </p:spTree>
    <p:extLst>
      <p:ext uri="{BB962C8B-B14F-4D97-AF65-F5344CB8AC3E}">
        <p14:creationId xmlns:p14="http://schemas.microsoft.com/office/powerpoint/2010/main" xmlns="" val="235186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76200"/>
            <a:ext cx="7498080" cy="1143000"/>
          </a:xfrm>
        </p:spPr>
        <p:txBody>
          <a:bodyPr>
            <a:normAutofit/>
          </a:bodyPr>
          <a:lstStyle/>
          <a:p>
            <a:r>
              <a:rPr lang="en-US" dirty="0" smtClean="0"/>
              <a:t>Radar Advantages/Disadvantages</a:t>
            </a:r>
            <a:endParaRPr lang="en-US" dirty="0"/>
          </a:p>
        </p:txBody>
      </p:sp>
      <p:sp>
        <p:nvSpPr>
          <p:cNvPr id="3" name="Content Placeholder 2"/>
          <p:cNvSpPr>
            <a:spLocks noGrp="1"/>
          </p:cNvSpPr>
          <p:nvPr>
            <p:ph idx="1"/>
            <p:custDataLst>
              <p:tags r:id="rId3"/>
            </p:custDataLst>
          </p:nvPr>
        </p:nvSpPr>
        <p:spPr>
          <a:xfrm>
            <a:off x="990600" y="1447800"/>
            <a:ext cx="7943088" cy="5410200"/>
          </a:xfrm>
        </p:spPr>
        <p:txBody>
          <a:bodyPr>
            <a:normAutofit fontScale="92500" lnSpcReduction="10000"/>
          </a:bodyPr>
          <a:lstStyle/>
          <a:p>
            <a:r>
              <a:rPr lang="en-US" dirty="0" smtClean="0"/>
              <a:t>Advantages</a:t>
            </a:r>
          </a:p>
          <a:p>
            <a:pPr lvl="1"/>
            <a:r>
              <a:rPr lang="en-GB" dirty="0" smtClean="0"/>
              <a:t>Non-Contact Solution</a:t>
            </a:r>
          </a:p>
          <a:p>
            <a:pPr lvl="1"/>
            <a:r>
              <a:rPr lang="en-GB" dirty="0" smtClean="0"/>
              <a:t>Radar </a:t>
            </a:r>
            <a:r>
              <a:rPr lang="en-GB" dirty="0"/>
              <a:t>will penetrate temperature and vapour layers that may cause problems for </a:t>
            </a:r>
            <a:r>
              <a:rPr lang="en-GB" dirty="0" smtClean="0"/>
              <a:t>ultrasonic </a:t>
            </a:r>
          </a:p>
          <a:p>
            <a:pPr lvl="1"/>
            <a:r>
              <a:rPr lang="en-GB" dirty="0" smtClean="0"/>
              <a:t>Compared </a:t>
            </a:r>
            <a:r>
              <a:rPr lang="en-GB" dirty="0"/>
              <a:t>to the ultrasonic, </a:t>
            </a:r>
            <a:r>
              <a:rPr lang="en-GB" dirty="0" smtClean="0"/>
              <a:t>radar provides </a:t>
            </a:r>
            <a:r>
              <a:rPr lang="en-GB" dirty="0"/>
              <a:t>a solution with a </a:t>
            </a:r>
            <a:r>
              <a:rPr lang="en-GB" dirty="0" smtClean="0"/>
              <a:t>greater range of detection between the sensor and the water body (&gt; 30 m)</a:t>
            </a:r>
          </a:p>
          <a:p>
            <a:pPr lvl="1"/>
            <a:r>
              <a:rPr lang="en-GB" dirty="0" smtClean="0"/>
              <a:t>The </a:t>
            </a:r>
            <a:r>
              <a:rPr lang="en-GB" dirty="0"/>
              <a:t>radar </a:t>
            </a:r>
            <a:r>
              <a:rPr lang="en-GB" dirty="0" smtClean="0"/>
              <a:t>is more accurate than the ultrasonic sensor</a:t>
            </a:r>
            <a:endParaRPr lang="en-US" dirty="0" smtClean="0"/>
          </a:p>
          <a:p>
            <a:r>
              <a:rPr lang="en-US" dirty="0" smtClean="0"/>
              <a:t>Disadvantages</a:t>
            </a:r>
          </a:p>
          <a:p>
            <a:pPr lvl="1"/>
            <a:r>
              <a:rPr lang="en-US" dirty="0" smtClean="0"/>
              <a:t>Need a bridge or platform to mount (same as ultrasonic sensor)</a:t>
            </a:r>
          </a:p>
          <a:p>
            <a:pPr lvl="1"/>
            <a:r>
              <a:rPr lang="en-US" dirty="0" smtClean="0"/>
              <a:t>More expensive than ultrasonic sensor</a:t>
            </a:r>
            <a:endParaRPr lang="en-US" dirty="0"/>
          </a:p>
        </p:txBody>
      </p:sp>
      <p:sp>
        <p:nvSpPr>
          <p:cNvPr id="4" name="TextBox 3"/>
          <p:cNvSpPr txBox="1"/>
          <p:nvPr/>
        </p:nvSpPr>
        <p:spPr>
          <a:xfrm rot="16200000">
            <a:off x="-913220" y="4915179"/>
            <a:ext cx="282889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Radar</a:t>
            </a:r>
            <a:endParaRPr lang="en-US" sz="5400" dirty="0"/>
          </a:p>
        </p:txBody>
      </p:sp>
    </p:spTree>
    <p:custDataLst>
      <p:tags r:id="rId1"/>
    </p:custDataLst>
    <p:extLst>
      <p:ext uri="{BB962C8B-B14F-4D97-AF65-F5344CB8AC3E}">
        <p14:creationId xmlns:p14="http://schemas.microsoft.com/office/powerpoint/2010/main" xmlns="" val="1450939223"/>
      </p:ext>
    </p:extLst>
  </p:cSld>
  <p:clrMapOvr>
    <a:masterClrMapping/>
  </p:clrMapOvr>
  <mc:AlternateContent xmlns:mc="http://schemas.openxmlformats.org/markup-compatibility/2006">
    <mc:Choice xmlns:p14="http://schemas.microsoft.com/office/powerpoint/2010/main" xmlns="" Requires="p14">
      <p:transition spd="slow" p14:dur="2000" advTm="49523"/>
    </mc:Choice>
    <mc:Fallback>
      <p:transition spd="slow" advTm="4952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085" y="949450"/>
            <a:ext cx="914400" cy="276999"/>
          </a:xfrm>
          <a:prstGeom prst="rect">
            <a:avLst/>
          </a:prstGeom>
          <a:solidFill>
            <a:schemeClr val="accent1">
              <a:lumMod val="20000"/>
              <a:lumOff val="80000"/>
            </a:schemeClr>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t>Reservoir</a:t>
            </a:r>
            <a:endParaRPr lang="en-US" sz="1200" dirty="0"/>
          </a:p>
        </p:txBody>
      </p:sp>
      <p:sp>
        <p:nvSpPr>
          <p:cNvPr id="6" name="TextBox 5"/>
          <p:cNvSpPr txBox="1"/>
          <p:nvPr/>
        </p:nvSpPr>
        <p:spPr>
          <a:xfrm>
            <a:off x="3183154" y="949450"/>
            <a:ext cx="914400" cy="276999"/>
          </a:xfrm>
          <a:prstGeom prst="rect">
            <a:avLst/>
          </a:prstGeom>
          <a:solidFill>
            <a:schemeClr val="accent1">
              <a:lumMod val="20000"/>
              <a:lumOff val="80000"/>
            </a:schemeClr>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t>River</a:t>
            </a:r>
            <a:endParaRPr lang="en-US" sz="1200" dirty="0"/>
          </a:p>
        </p:txBody>
      </p:sp>
      <p:sp>
        <p:nvSpPr>
          <p:cNvPr id="7" name="TextBox 6"/>
          <p:cNvSpPr txBox="1"/>
          <p:nvPr/>
        </p:nvSpPr>
        <p:spPr>
          <a:xfrm>
            <a:off x="7272036" y="784050"/>
            <a:ext cx="914400" cy="276999"/>
          </a:xfrm>
          <a:prstGeom prst="rect">
            <a:avLst/>
          </a:prstGeom>
          <a:solidFill>
            <a:schemeClr val="accent1">
              <a:lumMod val="20000"/>
              <a:lumOff val="80000"/>
            </a:schemeClr>
          </a:solidFill>
          <a:ln>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t>Canal</a:t>
            </a:r>
            <a:endParaRPr lang="en-US" sz="1200" dirty="0"/>
          </a:p>
        </p:txBody>
      </p:sp>
      <p:cxnSp>
        <p:nvCxnSpPr>
          <p:cNvPr id="22" name="Elbow Connector 21"/>
          <p:cNvCxnSpPr>
            <a:stCxn id="55" idx="2"/>
            <a:endCxn id="60" idx="0"/>
          </p:cNvCxnSpPr>
          <p:nvPr/>
        </p:nvCxnSpPr>
        <p:spPr>
          <a:xfrm rot="16200000" flipH="1">
            <a:off x="3570864" y="4715041"/>
            <a:ext cx="3421104" cy="150501"/>
          </a:xfrm>
          <a:prstGeom prst="bent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5" name="Flowchart: Decision 54"/>
          <p:cNvSpPr/>
          <p:nvPr/>
        </p:nvSpPr>
        <p:spPr>
          <a:xfrm>
            <a:off x="4558466" y="2474277"/>
            <a:ext cx="1295400" cy="605463"/>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Bridge Present?</a:t>
            </a:r>
            <a:endParaRPr lang="en-US" sz="1000" dirty="0">
              <a:solidFill>
                <a:schemeClr val="tx1"/>
              </a:solidFill>
            </a:endParaRPr>
          </a:p>
        </p:txBody>
      </p:sp>
      <p:sp>
        <p:nvSpPr>
          <p:cNvPr id="60" name="TextBox 59"/>
          <p:cNvSpPr txBox="1"/>
          <p:nvPr/>
        </p:nvSpPr>
        <p:spPr>
          <a:xfrm>
            <a:off x="4899467" y="6500844"/>
            <a:ext cx="914400" cy="253916"/>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Bubbler</a:t>
            </a:r>
            <a:endParaRPr lang="en-US" sz="1050" dirty="0"/>
          </a:p>
        </p:txBody>
      </p:sp>
      <p:sp>
        <p:nvSpPr>
          <p:cNvPr id="63" name="TextBox 62"/>
          <p:cNvSpPr txBox="1"/>
          <p:nvPr/>
        </p:nvSpPr>
        <p:spPr>
          <a:xfrm>
            <a:off x="4420954" y="1713274"/>
            <a:ext cx="349776" cy="261610"/>
          </a:xfrm>
          <a:prstGeom prst="rect">
            <a:avLst/>
          </a:prstGeom>
          <a:noFill/>
        </p:spPr>
        <p:txBody>
          <a:bodyPr wrap="none" rtlCol="0">
            <a:spAutoFit/>
          </a:bodyPr>
          <a:lstStyle/>
          <a:p>
            <a:r>
              <a:rPr lang="en-US" sz="1050" dirty="0" smtClean="0"/>
              <a:t>No</a:t>
            </a:r>
            <a:endParaRPr lang="en-US" sz="1050" dirty="0"/>
          </a:p>
        </p:txBody>
      </p:sp>
      <p:sp>
        <p:nvSpPr>
          <p:cNvPr id="73" name="Flowchart: Decision 72"/>
          <p:cNvSpPr/>
          <p:nvPr/>
        </p:nvSpPr>
        <p:spPr>
          <a:xfrm>
            <a:off x="432585" y="1989350"/>
            <a:ext cx="1295400" cy="722315"/>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Stilling Well Present?</a:t>
            </a:r>
            <a:endParaRPr lang="en-US" sz="1000" dirty="0">
              <a:solidFill>
                <a:schemeClr val="tx1"/>
              </a:solidFill>
            </a:endParaRPr>
          </a:p>
        </p:txBody>
      </p:sp>
      <p:sp>
        <p:nvSpPr>
          <p:cNvPr id="78" name="TextBox 77"/>
          <p:cNvSpPr txBox="1"/>
          <p:nvPr/>
        </p:nvSpPr>
        <p:spPr>
          <a:xfrm>
            <a:off x="2975684" y="4070810"/>
            <a:ext cx="370614" cy="253916"/>
          </a:xfrm>
          <a:prstGeom prst="rect">
            <a:avLst/>
          </a:prstGeom>
          <a:noFill/>
        </p:spPr>
        <p:txBody>
          <a:bodyPr wrap="none" rtlCol="0">
            <a:spAutoFit/>
          </a:bodyPr>
          <a:lstStyle/>
          <a:p>
            <a:r>
              <a:rPr lang="en-US" sz="1050" dirty="0" smtClean="0"/>
              <a:t>Yes</a:t>
            </a:r>
            <a:endParaRPr lang="en-US" sz="1050" dirty="0"/>
          </a:p>
        </p:txBody>
      </p:sp>
      <p:cxnSp>
        <p:nvCxnSpPr>
          <p:cNvPr id="82" name="Elbow Connector 81"/>
          <p:cNvCxnSpPr>
            <a:endCxn id="89" idx="0"/>
          </p:cNvCxnSpPr>
          <p:nvPr/>
        </p:nvCxnSpPr>
        <p:spPr>
          <a:xfrm rot="16200000" flipH="1">
            <a:off x="-570726" y="4385100"/>
            <a:ext cx="3654637" cy="307766"/>
          </a:xfrm>
          <a:prstGeom prst="bent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522303" y="1973751"/>
            <a:ext cx="349776" cy="261610"/>
          </a:xfrm>
          <a:prstGeom prst="rect">
            <a:avLst/>
          </a:prstGeom>
          <a:noFill/>
        </p:spPr>
        <p:txBody>
          <a:bodyPr wrap="none" rtlCol="0">
            <a:spAutoFit/>
          </a:bodyPr>
          <a:lstStyle/>
          <a:p>
            <a:r>
              <a:rPr lang="en-US" sz="1050" dirty="0" smtClean="0"/>
              <a:t>No</a:t>
            </a:r>
            <a:endParaRPr lang="en-US" sz="1050" dirty="0"/>
          </a:p>
        </p:txBody>
      </p:sp>
      <p:sp>
        <p:nvSpPr>
          <p:cNvPr id="89" name="TextBox 88"/>
          <p:cNvSpPr txBox="1"/>
          <p:nvPr/>
        </p:nvSpPr>
        <p:spPr>
          <a:xfrm>
            <a:off x="953275" y="6366302"/>
            <a:ext cx="914400" cy="415498"/>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Shaft Recorder</a:t>
            </a:r>
            <a:endParaRPr lang="en-US" sz="1050" dirty="0"/>
          </a:p>
        </p:txBody>
      </p:sp>
      <p:sp>
        <p:nvSpPr>
          <p:cNvPr id="95" name="TextBox 94"/>
          <p:cNvSpPr txBox="1"/>
          <p:nvPr/>
        </p:nvSpPr>
        <p:spPr>
          <a:xfrm>
            <a:off x="3891093" y="2191021"/>
            <a:ext cx="370614" cy="253916"/>
          </a:xfrm>
          <a:prstGeom prst="rect">
            <a:avLst/>
          </a:prstGeom>
          <a:noFill/>
        </p:spPr>
        <p:txBody>
          <a:bodyPr wrap="none" rtlCol="0">
            <a:spAutoFit/>
          </a:bodyPr>
          <a:lstStyle/>
          <a:p>
            <a:r>
              <a:rPr lang="en-US" sz="1050" dirty="0" smtClean="0"/>
              <a:t>Yes</a:t>
            </a:r>
            <a:endParaRPr lang="en-US" sz="1050" dirty="0"/>
          </a:p>
        </p:txBody>
      </p:sp>
      <p:sp>
        <p:nvSpPr>
          <p:cNvPr id="109" name="Flowchart: Decision 108"/>
          <p:cNvSpPr/>
          <p:nvPr/>
        </p:nvSpPr>
        <p:spPr>
          <a:xfrm>
            <a:off x="3331069" y="4021365"/>
            <a:ext cx="1295400" cy="605463"/>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Height to water </a:t>
            </a:r>
          </a:p>
          <a:p>
            <a:pPr algn="ctr"/>
            <a:r>
              <a:rPr lang="en-US" sz="1000" dirty="0" smtClean="0">
                <a:solidFill>
                  <a:schemeClr val="tx1"/>
                </a:solidFill>
              </a:rPr>
              <a:t>&gt; 10 M?</a:t>
            </a:r>
            <a:endParaRPr lang="en-US" sz="1000" dirty="0">
              <a:solidFill>
                <a:schemeClr val="tx1"/>
              </a:solidFill>
            </a:endParaRPr>
          </a:p>
        </p:txBody>
      </p:sp>
      <p:cxnSp>
        <p:nvCxnSpPr>
          <p:cNvPr id="112" name="Elbow Connector 111"/>
          <p:cNvCxnSpPr>
            <a:stCxn id="109" idx="1"/>
            <a:endCxn id="114" idx="0"/>
          </p:cNvCxnSpPr>
          <p:nvPr/>
        </p:nvCxnSpPr>
        <p:spPr>
          <a:xfrm rot="10800000" flipV="1">
            <a:off x="2931945" y="4324096"/>
            <a:ext cx="399125" cy="978657"/>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474744" y="5302754"/>
            <a:ext cx="914400" cy="415498"/>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Radar Level Sensor</a:t>
            </a:r>
            <a:endParaRPr lang="en-US" sz="1050" dirty="0"/>
          </a:p>
        </p:txBody>
      </p:sp>
      <p:sp>
        <p:nvSpPr>
          <p:cNvPr id="122" name="TextBox 121"/>
          <p:cNvSpPr txBox="1"/>
          <p:nvPr/>
        </p:nvSpPr>
        <p:spPr>
          <a:xfrm>
            <a:off x="3519930" y="5475333"/>
            <a:ext cx="914400" cy="415498"/>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Ultrasonic Level Sensor</a:t>
            </a:r>
            <a:endParaRPr lang="en-US" sz="1050" dirty="0"/>
          </a:p>
        </p:txBody>
      </p:sp>
      <p:cxnSp>
        <p:nvCxnSpPr>
          <p:cNvPr id="123" name="Straight Arrow Connector 122"/>
          <p:cNvCxnSpPr>
            <a:stCxn id="109" idx="2"/>
            <a:endCxn id="122" idx="0"/>
          </p:cNvCxnSpPr>
          <p:nvPr/>
        </p:nvCxnSpPr>
        <p:spPr>
          <a:xfrm flipH="1">
            <a:off x="3977130" y="4626828"/>
            <a:ext cx="1639" cy="84850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216706" y="4626828"/>
            <a:ext cx="341760" cy="253916"/>
          </a:xfrm>
          <a:prstGeom prst="rect">
            <a:avLst/>
          </a:prstGeom>
          <a:noFill/>
        </p:spPr>
        <p:txBody>
          <a:bodyPr wrap="none" rtlCol="0">
            <a:spAutoFit/>
          </a:bodyPr>
          <a:lstStyle/>
          <a:p>
            <a:r>
              <a:rPr lang="en-US" sz="1050" dirty="0" smtClean="0"/>
              <a:t>No</a:t>
            </a:r>
            <a:endParaRPr lang="en-US" sz="1050" dirty="0"/>
          </a:p>
        </p:txBody>
      </p:sp>
      <p:sp>
        <p:nvSpPr>
          <p:cNvPr id="132" name="Flowchart: Decision 131"/>
          <p:cNvSpPr/>
          <p:nvPr/>
        </p:nvSpPr>
        <p:spPr>
          <a:xfrm>
            <a:off x="7081536" y="1325460"/>
            <a:ext cx="1295400" cy="722315"/>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Stilling Well Present?</a:t>
            </a:r>
            <a:endParaRPr lang="en-US" sz="1000" dirty="0">
              <a:solidFill>
                <a:schemeClr val="tx1"/>
              </a:solidFill>
            </a:endParaRPr>
          </a:p>
        </p:txBody>
      </p:sp>
      <p:cxnSp>
        <p:nvCxnSpPr>
          <p:cNvPr id="133" name="Elbow Connector 132"/>
          <p:cNvCxnSpPr>
            <a:stCxn id="157" idx="3"/>
          </p:cNvCxnSpPr>
          <p:nvPr/>
        </p:nvCxnSpPr>
        <p:spPr>
          <a:xfrm>
            <a:off x="8376936" y="3645908"/>
            <a:ext cx="309864" cy="564840"/>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8363369" y="3324275"/>
            <a:ext cx="349776" cy="261610"/>
          </a:xfrm>
          <a:prstGeom prst="rect">
            <a:avLst/>
          </a:prstGeom>
          <a:noFill/>
        </p:spPr>
        <p:txBody>
          <a:bodyPr wrap="none" rtlCol="0">
            <a:spAutoFit/>
          </a:bodyPr>
          <a:lstStyle/>
          <a:p>
            <a:r>
              <a:rPr lang="en-US" sz="1050" dirty="0" smtClean="0"/>
              <a:t>No</a:t>
            </a:r>
            <a:endParaRPr lang="en-US" sz="1050" dirty="0"/>
          </a:p>
        </p:txBody>
      </p:sp>
      <p:cxnSp>
        <p:nvCxnSpPr>
          <p:cNvPr id="136" name="Straight Arrow Connector 135"/>
          <p:cNvCxnSpPr>
            <a:stCxn id="7" idx="2"/>
          </p:cNvCxnSpPr>
          <p:nvPr/>
        </p:nvCxnSpPr>
        <p:spPr>
          <a:xfrm flipH="1">
            <a:off x="7724370" y="1061049"/>
            <a:ext cx="4866" cy="26441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716824" y="1429541"/>
            <a:ext cx="370614" cy="253916"/>
          </a:xfrm>
          <a:prstGeom prst="rect">
            <a:avLst/>
          </a:prstGeom>
          <a:noFill/>
        </p:spPr>
        <p:txBody>
          <a:bodyPr wrap="none" rtlCol="0">
            <a:spAutoFit/>
          </a:bodyPr>
          <a:lstStyle/>
          <a:p>
            <a:r>
              <a:rPr lang="en-US" sz="1050" dirty="0" smtClean="0"/>
              <a:t>Yes</a:t>
            </a:r>
            <a:endParaRPr lang="en-US" sz="1050" dirty="0"/>
          </a:p>
        </p:txBody>
      </p:sp>
      <p:cxnSp>
        <p:nvCxnSpPr>
          <p:cNvPr id="146" name="Elbow Connector 145"/>
          <p:cNvCxnSpPr>
            <a:stCxn id="132" idx="1"/>
            <a:endCxn id="147" idx="0"/>
          </p:cNvCxnSpPr>
          <p:nvPr/>
        </p:nvCxnSpPr>
        <p:spPr>
          <a:xfrm rot="10800000" flipV="1">
            <a:off x="6771674" y="1686617"/>
            <a:ext cx="309863" cy="574269"/>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314473" y="2260887"/>
            <a:ext cx="914400" cy="900246"/>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Ultrasonic Level Sensor</a:t>
            </a:r>
          </a:p>
          <a:p>
            <a:pPr algn="ctr"/>
            <a:r>
              <a:rPr lang="en-US" sz="1050" dirty="0" smtClean="0"/>
              <a:t>or</a:t>
            </a:r>
          </a:p>
          <a:p>
            <a:pPr algn="ctr"/>
            <a:r>
              <a:rPr lang="en-US" sz="1050" dirty="0" smtClean="0"/>
              <a:t>Shaft Encoder</a:t>
            </a:r>
          </a:p>
        </p:txBody>
      </p:sp>
      <p:sp>
        <p:nvSpPr>
          <p:cNvPr id="157" name="Flowchart: Decision 156"/>
          <p:cNvSpPr/>
          <p:nvPr/>
        </p:nvSpPr>
        <p:spPr>
          <a:xfrm>
            <a:off x="7081536" y="3284750"/>
            <a:ext cx="1295400" cy="722315"/>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Bridge, Catwalk Present?</a:t>
            </a:r>
            <a:endParaRPr lang="en-US" sz="1000" dirty="0">
              <a:solidFill>
                <a:schemeClr val="tx1"/>
              </a:solidFill>
            </a:endParaRPr>
          </a:p>
        </p:txBody>
      </p:sp>
      <p:cxnSp>
        <p:nvCxnSpPr>
          <p:cNvPr id="158" name="Straight Arrow Connector 157"/>
          <p:cNvCxnSpPr/>
          <p:nvPr/>
        </p:nvCxnSpPr>
        <p:spPr>
          <a:xfrm>
            <a:off x="7719502" y="2047775"/>
            <a:ext cx="19469" cy="123697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272036" y="4771022"/>
            <a:ext cx="914400" cy="415498"/>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Ultrasonic Level Sensor</a:t>
            </a:r>
            <a:endParaRPr lang="en-US" sz="1050" dirty="0"/>
          </a:p>
        </p:txBody>
      </p:sp>
      <p:sp>
        <p:nvSpPr>
          <p:cNvPr id="166" name="TextBox 165"/>
          <p:cNvSpPr txBox="1"/>
          <p:nvPr/>
        </p:nvSpPr>
        <p:spPr>
          <a:xfrm>
            <a:off x="8229600" y="4223425"/>
            <a:ext cx="914400" cy="253916"/>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Bubbler</a:t>
            </a:r>
            <a:endParaRPr lang="en-US" sz="1050" dirty="0"/>
          </a:p>
        </p:txBody>
      </p:sp>
      <p:cxnSp>
        <p:nvCxnSpPr>
          <p:cNvPr id="167" name="Straight Arrow Connector 166"/>
          <p:cNvCxnSpPr/>
          <p:nvPr/>
        </p:nvCxnSpPr>
        <p:spPr>
          <a:xfrm>
            <a:off x="7729236" y="4007065"/>
            <a:ext cx="0" cy="76395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738971" y="2130081"/>
            <a:ext cx="349776" cy="261610"/>
          </a:xfrm>
          <a:prstGeom prst="rect">
            <a:avLst/>
          </a:prstGeom>
          <a:noFill/>
        </p:spPr>
        <p:txBody>
          <a:bodyPr wrap="none" rtlCol="0">
            <a:spAutoFit/>
          </a:bodyPr>
          <a:lstStyle/>
          <a:p>
            <a:r>
              <a:rPr lang="en-US" sz="1050" dirty="0" smtClean="0"/>
              <a:t>No</a:t>
            </a:r>
            <a:endParaRPr lang="en-US" sz="1050" dirty="0"/>
          </a:p>
        </p:txBody>
      </p:sp>
      <p:sp>
        <p:nvSpPr>
          <p:cNvPr id="182" name="TextBox 181"/>
          <p:cNvSpPr txBox="1"/>
          <p:nvPr/>
        </p:nvSpPr>
        <p:spPr>
          <a:xfrm>
            <a:off x="7311570" y="4262085"/>
            <a:ext cx="370614" cy="253916"/>
          </a:xfrm>
          <a:prstGeom prst="rect">
            <a:avLst/>
          </a:prstGeom>
          <a:noFill/>
        </p:spPr>
        <p:txBody>
          <a:bodyPr wrap="none" rtlCol="0">
            <a:spAutoFit/>
          </a:bodyPr>
          <a:lstStyle/>
          <a:p>
            <a:r>
              <a:rPr lang="en-US" sz="1050" dirty="0" smtClean="0"/>
              <a:t>Yes</a:t>
            </a:r>
            <a:endParaRPr lang="en-US" sz="1050" dirty="0"/>
          </a:p>
        </p:txBody>
      </p:sp>
      <p:sp>
        <p:nvSpPr>
          <p:cNvPr id="183" name="Flowchart: Decision 182"/>
          <p:cNvSpPr/>
          <p:nvPr/>
        </p:nvSpPr>
        <p:spPr>
          <a:xfrm>
            <a:off x="1162807" y="2759369"/>
            <a:ext cx="1828106" cy="1172139"/>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Possibility of Down looking sensor on DAM?</a:t>
            </a:r>
            <a:endParaRPr lang="en-US" sz="1000" dirty="0">
              <a:solidFill>
                <a:schemeClr val="tx1"/>
              </a:solidFill>
            </a:endParaRPr>
          </a:p>
        </p:txBody>
      </p:sp>
      <p:sp>
        <p:nvSpPr>
          <p:cNvPr id="184" name="TextBox 183"/>
          <p:cNvSpPr txBox="1"/>
          <p:nvPr/>
        </p:nvSpPr>
        <p:spPr>
          <a:xfrm>
            <a:off x="623084" y="2793501"/>
            <a:ext cx="370614" cy="253916"/>
          </a:xfrm>
          <a:prstGeom prst="rect">
            <a:avLst/>
          </a:prstGeom>
          <a:noFill/>
        </p:spPr>
        <p:txBody>
          <a:bodyPr wrap="none" rtlCol="0">
            <a:spAutoFit/>
          </a:bodyPr>
          <a:lstStyle/>
          <a:p>
            <a:r>
              <a:rPr lang="en-US" sz="1050" dirty="0" smtClean="0"/>
              <a:t>Yes</a:t>
            </a:r>
            <a:endParaRPr lang="en-US" sz="1050" dirty="0"/>
          </a:p>
        </p:txBody>
      </p:sp>
      <p:cxnSp>
        <p:nvCxnSpPr>
          <p:cNvPr id="185" name="Elbow Connector 184"/>
          <p:cNvCxnSpPr>
            <a:stCxn id="183" idx="2"/>
            <a:endCxn id="186" idx="0"/>
          </p:cNvCxnSpPr>
          <p:nvPr/>
        </p:nvCxnSpPr>
        <p:spPr>
          <a:xfrm rot="5400000">
            <a:off x="1642791" y="4209995"/>
            <a:ext cx="712556" cy="155582"/>
          </a:xfrm>
          <a:prstGeom prst="bent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1464078" y="4644064"/>
            <a:ext cx="914400" cy="253916"/>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Bubbler</a:t>
            </a:r>
          </a:p>
        </p:txBody>
      </p:sp>
      <p:cxnSp>
        <p:nvCxnSpPr>
          <p:cNvPr id="188" name="Straight Arrow Connector 187"/>
          <p:cNvCxnSpPr>
            <a:stCxn id="5" idx="2"/>
            <a:endCxn id="73" idx="0"/>
          </p:cNvCxnSpPr>
          <p:nvPr/>
        </p:nvCxnSpPr>
        <p:spPr>
          <a:xfrm>
            <a:off x="1080285" y="1226449"/>
            <a:ext cx="0" cy="76290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2076860" y="3801370"/>
            <a:ext cx="350730" cy="253916"/>
          </a:xfrm>
          <a:prstGeom prst="rect">
            <a:avLst/>
          </a:prstGeom>
          <a:noFill/>
        </p:spPr>
        <p:txBody>
          <a:bodyPr wrap="square" rtlCol="0">
            <a:spAutoFit/>
          </a:bodyPr>
          <a:lstStyle/>
          <a:p>
            <a:r>
              <a:rPr lang="en-US" sz="1050" dirty="0" smtClean="0"/>
              <a:t>No</a:t>
            </a:r>
            <a:endParaRPr lang="en-US" sz="1050" dirty="0"/>
          </a:p>
        </p:txBody>
      </p:sp>
      <p:cxnSp>
        <p:nvCxnSpPr>
          <p:cNvPr id="85" name="Elbow Connector 84"/>
          <p:cNvCxnSpPr>
            <a:stCxn id="73" idx="3"/>
            <a:endCxn id="183" idx="0"/>
          </p:cNvCxnSpPr>
          <p:nvPr/>
        </p:nvCxnSpPr>
        <p:spPr>
          <a:xfrm>
            <a:off x="1727985" y="2350508"/>
            <a:ext cx="348875" cy="408861"/>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183" idx="3"/>
            <a:endCxn id="109" idx="0"/>
          </p:cNvCxnSpPr>
          <p:nvPr/>
        </p:nvCxnSpPr>
        <p:spPr>
          <a:xfrm>
            <a:off x="2990913" y="3345439"/>
            <a:ext cx="987856" cy="675926"/>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894556" y="3091522"/>
            <a:ext cx="370614" cy="253916"/>
          </a:xfrm>
          <a:prstGeom prst="rect">
            <a:avLst/>
          </a:prstGeom>
          <a:noFill/>
        </p:spPr>
        <p:txBody>
          <a:bodyPr wrap="none" rtlCol="0">
            <a:spAutoFit/>
          </a:bodyPr>
          <a:lstStyle/>
          <a:p>
            <a:r>
              <a:rPr lang="en-US" sz="1050" dirty="0" smtClean="0"/>
              <a:t>Yes</a:t>
            </a:r>
            <a:endParaRPr lang="en-US" sz="1050" dirty="0"/>
          </a:p>
        </p:txBody>
      </p:sp>
      <p:sp>
        <p:nvSpPr>
          <p:cNvPr id="110" name="Flowchart: Decision 109"/>
          <p:cNvSpPr/>
          <p:nvPr/>
        </p:nvSpPr>
        <p:spPr>
          <a:xfrm>
            <a:off x="3062373" y="1603473"/>
            <a:ext cx="1295400" cy="722315"/>
          </a:xfrm>
          <a:prstGeom prst="flowChartDecision">
            <a:avLst/>
          </a:prstGeom>
          <a:solidFill>
            <a:srgbClr val="FFC000"/>
          </a:solidFill>
          <a:ln>
            <a:solidFill>
              <a:schemeClr val="accent6">
                <a:lumMod val="75000"/>
              </a:schemeClr>
            </a:solidFill>
          </a:ln>
          <a:effectLst>
            <a:outerShdw blurRad="50800" dist="381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Stilling Well Present?</a:t>
            </a:r>
            <a:endParaRPr lang="en-US" sz="1000" dirty="0">
              <a:solidFill>
                <a:schemeClr val="tx1"/>
              </a:solidFill>
            </a:endParaRPr>
          </a:p>
        </p:txBody>
      </p:sp>
      <p:cxnSp>
        <p:nvCxnSpPr>
          <p:cNvPr id="120" name="Elbow Connector 119"/>
          <p:cNvCxnSpPr>
            <a:stCxn id="110" idx="3"/>
            <a:endCxn id="55" idx="0"/>
          </p:cNvCxnSpPr>
          <p:nvPr/>
        </p:nvCxnSpPr>
        <p:spPr>
          <a:xfrm>
            <a:off x="4357773" y="1964631"/>
            <a:ext cx="848393" cy="509646"/>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516086" y="2364146"/>
            <a:ext cx="914400" cy="415498"/>
          </a:xfrm>
          <a:prstGeom prst="rect">
            <a:avLst/>
          </a:prstGeom>
          <a:solidFill>
            <a:srgbClr val="FFFF99"/>
          </a:solidFill>
          <a:ln>
            <a:solidFill>
              <a:srgbClr val="FF0000"/>
            </a:solidFill>
          </a:ln>
          <a:effectLst>
            <a:outerShdw blurRad="50800" dist="38100" dir="2700000" algn="tl" rotWithShape="0">
              <a:schemeClr val="accent6">
                <a:lumMod val="50000"/>
                <a:alpha val="40000"/>
              </a:schemeClr>
            </a:outerShdw>
          </a:effectLst>
        </p:spPr>
        <p:txBody>
          <a:bodyPr wrap="square" rtlCol="0">
            <a:spAutoFit/>
          </a:bodyPr>
          <a:lstStyle/>
          <a:p>
            <a:pPr algn="ctr"/>
            <a:r>
              <a:rPr lang="en-US" sz="1050" dirty="0" smtClean="0"/>
              <a:t>Shaft Recorder</a:t>
            </a:r>
            <a:endParaRPr lang="en-US" sz="1050" dirty="0"/>
          </a:p>
        </p:txBody>
      </p:sp>
      <p:cxnSp>
        <p:nvCxnSpPr>
          <p:cNvPr id="126" name="Elbow Connector 125"/>
          <p:cNvCxnSpPr>
            <a:stCxn id="110" idx="2"/>
            <a:endCxn id="125" idx="3"/>
          </p:cNvCxnSpPr>
          <p:nvPr/>
        </p:nvCxnSpPr>
        <p:spPr>
          <a:xfrm rot="5400000">
            <a:off x="3447227" y="2309048"/>
            <a:ext cx="246107" cy="279587"/>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6" idx="2"/>
            <a:endCxn id="110" idx="0"/>
          </p:cNvCxnSpPr>
          <p:nvPr/>
        </p:nvCxnSpPr>
        <p:spPr>
          <a:xfrm rot="16200000" flipH="1">
            <a:off x="3486701" y="1380101"/>
            <a:ext cx="377024" cy="69719"/>
          </a:xfrm>
          <a:prstGeom prst="bent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272813" y="2539585"/>
            <a:ext cx="370614" cy="253916"/>
          </a:xfrm>
          <a:prstGeom prst="rect">
            <a:avLst/>
          </a:prstGeom>
          <a:noFill/>
        </p:spPr>
        <p:txBody>
          <a:bodyPr wrap="none" rtlCol="0">
            <a:spAutoFit/>
          </a:bodyPr>
          <a:lstStyle/>
          <a:p>
            <a:r>
              <a:rPr lang="en-US" sz="1050" dirty="0" smtClean="0"/>
              <a:t>Yes</a:t>
            </a:r>
            <a:endParaRPr lang="en-US" sz="1050" dirty="0"/>
          </a:p>
        </p:txBody>
      </p:sp>
      <p:cxnSp>
        <p:nvCxnSpPr>
          <p:cNvPr id="131" name="Elbow Connector 130"/>
          <p:cNvCxnSpPr>
            <a:stCxn id="55" idx="1"/>
          </p:cNvCxnSpPr>
          <p:nvPr/>
        </p:nvCxnSpPr>
        <p:spPr>
          <a:xfrm rot="10800000" flipV="1">
            <a:off x="3985086" y="2777009"/>
            <a:ext cx="573381" cy="597770"/>
          </a:xfrm>
          <a:prstGeom prst="bentConnector2">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246013" y="3044011"/>
            <a:ext cx="349776" cy="261610"/>
          </a:xfrm>
          <a:prstGeom prst="rect">
            <a:avLst/>
          </a:prstGeom>
          <a:noFill/>
        </p:spPr>
        <p:txBody>
          <a:bodyPr wrap="none" rtlCol="0">
            <a:spAutoFit/>
          </a:bodyPr>
          <a:lstStyle/>
          <a:p>
            <a:r>
              <a:rPr lang="en-US" sz="1050" dirty="0" smtClean="0"/>
              <a:t>No</a:t>
            </a:r>
            <a:endParaRPr lang="en-US" sz="1050" dirty="0"/>
          </a:p>
        </p:txBody>
      </p:sp>
      <p:sp>
        <p:nvSpPr>
          <p:cNvPr id="2" name="Title 1"/>
          <p:cNvSpPr>
            <a:spLocks noGrp="1"/>
          </p:cNvSpPr>
          <p:nvPr>
            <p:ph type="title"/>
          </p:nvPr>
        </p:nvSpPr>
        <p:spPr>
          <a:xfrm>
            <a:off x="990600" y="76200"/>
            <a:ext cx="7541268" cy="873250"/>
          </a:xfrm>
        </p:spPr>
        <p:txBody>
          <a:bodyPr/>
          <a:lstStyle/>
          <a:p>
            <a:r>
              <a:rPr lang="en-US" dirty="0" smtClean="0"/>
              <a:t>Instrument Selection Logic</a:t>
            </a:r>
            <a:endParaRPr lang="en-US" dirty="0"/>
          </a:p>
        </p:txBody>
      </p:sp>
      <p:sp>
        <p:nvSpPr>
          <p:cNvPr id="54" name="TextBox 53"/>
          <p:cNvSpPr txBox="1"/>
          <p:nvPr/>
        </p:nvSpPr>
        <p:spPr>
          <a:xfrm rot="16200000">
            <a:off x="-2856320" y="3018246"/>
            <a:ext cx="671509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smtClean="0"/>
              <a:t>Water Level Instruments</a:t>
            </a:r>
            <a:endParaRPr lang="en-US" sz="4800" dirty="0"/>
          </a:p>
        </p:txBody>
      </p:sp>
    </p:spTree>
    <p:extLst>
      <p:ext uri="{BB962C8B-B14F-4D97-AF65-F5344CB8AC3E}">
        <p14:creationId xmlns:p14="http://schemas.microsoft.com/office/powerpoint/2010/main" xmlns="" val="328103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76200"/>
            <a:ext cx="7498080" cy="715962"/>
          </a:xfrm>
        </p:spPr>
        <p:txBody>
          <a:bodyPr>
            <a:normAutofit fontScale="90000"/>
          </a:bodyPr>
          <a:lstStyle/>
          <a:p>
            <a:r>
              <a:rPr lang="en-US" dirty="0"/>
              <a:t>Instrument Selection Logic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82873951"/>
              </p:ext>
            </p:extLst>
          </p:nvPr>
        </p:nvGraphicFramePr>
        <p:xfrm>
          <a:off x="1066800" y="838197"/>
          <a:ext cx="7924799" cy="5972262"/>
        </p:xfrm>
        <a:graphic>
          <a:graphicData uri="http://schemas.openxmlformats.org/drawingml/2006/table">
            <a:tbl>
              <a:tblPr firstRow="1" firstCol="1" bandRow="1">
                <a:tableStyleId>{5C22544A-7EE6-4342-B048-85BDC9FD1C3A}</a:tableStyleId>
              </a:tblPr>
              <a:tblGrid>
                <a:gridCol w="1770997"/>
                <a:gridCol w="1216526"/>
                <a:gridCol w="1221492"/>
                <a:gridCol w="1257077"/>
                <a:gridCol w="1242181"/>
                <a:gridCol w="1216526"/>
              </a:tblGrid>
              <a:tr h="1109199">
                <a:tc>
                  <a:txBody>
                    <a:bodyPr/>
                    <a:lstStyle/>
                    <a:p>
                      <a:pPr marL="0" marR="0" algn="just">
                        <a:lnSpc>
                          <a:spcPct val="115000"/>
                        </a:lnSpc>
                        <a:spcBef>
                          <a:spcPts val="0"/>
                        </a:spcBef>
                        <a:spcAft>
                          <a:spcPts val="1000"/>
                        </a:spcAft>
                      </a:pPr>
                      <a:r>
                        <a:rPr lang="en-US" sz="1600">
                          <a:effectLst/>
                        </a:rPr>
                        <a:t>Description</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Shaft Encoder</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Bubbler</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Pressure Transducer</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Ultrasonic</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Radar</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Range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Large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Small</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Large</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Accuracy</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Good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Good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Good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Good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Good</a:t>
                      </a:r>
                      <a:endParaRPr lang="en-US" sz="1600">
                        <a:effectLst/>
                        <a:latin typeface="Times New Roman"/>
                        <a:ea typeface="Times New Roman"/>
                        <a:cs typeface="Calibri"/>
                      </a:endParaRPr>
                    </a:p>
                  </a:txBody>
                  <a:tcPr marL="68580" marR="68580" marT="0" marB="0" anchor="ctr"/>
                </a:tc>
              </a:tr>
              <a:tr h="1109199">
                <a:tc>
                  <a:txBody>
                    <a:bodyPr/>
                    <a:lstStyle/>
                    <a:p>
                      <a:pPr marL="0" marR="0" algn="just">
                        <a:lnSpc>
                          <a:spcPct val="115000"/>
                        </a:lnSpc>
                        <a:spcBef>
                          <a:spcPts val="0"/>
                        </a:spcBef>
                        <a:spcAft>
                          <a:spcPts val="1000"/>
                        </a:spcAft>
                      </a:pPr>
                      <a:r>
                        <a:rPr lang="en-US" sz="1600" dirty="0" smtClean="0">
                          <a:effectLst/>
                        </a:rPr>
                        <a:t>Tampering / Sabotage </a:t>
                      </a:r>
                      <a:endParaRPr lang="en-US" sz="1600" dirty="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Stilling Well</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Essential</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Not Required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Not Required</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Preferable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Not essential</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Installation</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Simple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Difficult</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Simple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Simple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Simple</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Maintenance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None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None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None</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Sediment effect</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Very 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None</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None</a:t>
                      </a:r>
                      <a:endParaRPr lang="en-US" sz="1600">
                        <a:effectLst/>
                        <a:latin typeface="Times New Roman"/>
                        <a:ea typeface="Times New Roman"/>
                        <a:cs typeface="Calibri"/>
                      </a:endParaRPr>
                    </a:p>
                  </a:txBody>
                  <a:tcPr marL="68580" marR="68580" marT="0" marB="0" anchor="ctr"/>
                </a:tc>
              </a:tr>
              <a:tr h="532172">
                <a:tc>
                  <a:txBody>
                    <a:bodyPr/>
                    <a:lstStyle/>
                    <a:p>
                      <a:pPr marL="0" marR="0" algn="just">
                        <a:lnSpc>
                          <a:spcPct val="115000"/>
                        </a:lnSpc>
                        <a:spcBef>
                          <a:spcPts val="0"/>
                        </a:spcBef>
                        <a:spcAft>
                          <a:spcPts val="1000"/>
                        </a:spcAft>
                      </a:pPr>
                      <a:r>
                        <a:rPr lang="en-US" sz="1600">
                          <a:effectLst/>
                        </a:rPr>
                        <a:t>Cost</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High</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Low</a:t>
                      </a:r>
                      <a:endParaRPr lang="en-US" sz="1600">
                        <a:effectLst/>
                        <a:latin typeface="Times New Roman"/>
                        <a:ea typeface="Times New Roman"/>
                        <a:cs typeface="Calibri"/>
                      </a:endParaRPr>
                    </a:p>
                  </a:txBody>
                  <a:tcPr marL="68580" marR="68580" marT="0" marB="0" anchor="ctr"/>
                </a:tc>
                <a:tc>
                  <a:txBody>
                    <a:bodyPr/>
                    <a:lstStyle/>
                    <a:p>
                      <a:pPr marL="0" marR="0" algn="just">
                        <a:lnSpc>
                          <a:spcPct val="115000"/>
                        </a:lnSpc>
                        <a:spcBef>
                          <a:spcPts val="0"/>
                        </a:spcBef>
                        <a:spcAft>
                          <a:spcPts val="1000"/>
                        </a:spcAft>
                      </a:pPr>
                      <a:r>
                        <a:rPr lang="en-US" sz="1600">
                          <a:effectLst/>
                        </a:rPr>
                        <a:t>Medium</a:t>
                      </a:r>
                      <a:endParaRPr lang="en-US" sz="1600">
                        <a:effectLst/>
                        <a:latin typeface="Times New Roman"/>
                        <a:ea typeface="Times New Roman"/>
                        <a:cs typeface="Calibri"/>
                      </a:endParaRPr>
                    </a:p>
                  </a:txBody>
                  <a:tcPr marL="68580" marR="68580" marT="0" marB="0"/>
                </a:tc>
                <a:tc>
                  <a:txBody>
                    <a:bodyPr/>
                    <a:lstStyle/>
                    <a:p>
                      <a:pPr marL="0" marR="0" algn="just">
                        <a:lnSpc>
                          <a:spcPct val="115000"/>
                        </a:lnSpc>
                        <a:spcBef>
                          <a:spcPts val="0"/>
                        </a:spcBef>
                        <a:spcAft>
                          <a:spcPts val="1000"/>
                        </a:spcAft>
                      </a:pPr>
                      <a:r>
                        <a:rPr lang="en-US" sz="1600" dirty="0">
                          <a:effectLst/>
                        </a:rPr>
                        <a:t>High</a:t>
                      </a:r>
                      <a:endParaRPr lang="en-US" sz="1600" dirty="0">
                        <a:effectLst/>
                        <a:latin typeface="Times New Roman"/>
                        <a:ea typeface="Times New Roman"/>
                        <a:cs typeface="Calibri"/>
                      </a:endParaRPr>
                    </a:p>
                  </a:txBody>
                  <a:tcPr marL="68580" marR="68580" marT="0" marB="0" anchor="ctr"/>
                </a:tc>
              </a:tr>
            </a:tbl>
          </a:graphicData>
        </a:graphic>
      </p:graphicFrame>
      <p:sp>
        <p:nvSpPr>
          <p:cNvPr id="5" name="TextBox 4"/>
          <p:cNvSpPr txBox="1"/>
          <p:nvPr/>
        </p:nvSpPr>
        <p:spPr>
          <a:xfrm rot="16200000">
            <a:off x="-2856320" y="3018246"/>
            <a:ext cx="671509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smtClean="0"/>
              <a:t>Water Level Instruments</a:t>
            </a:r>
            <a:endParaRPr lang="en-US" sz="4800" dirty="0"/>
          </a:p>
        </p:txBody>
      </p:sp>
    </p:spTree>
    <p:extLst>
      <p:ext uri="{BB962C8B-B14F-4D97-AF65-F5344CB8AC3E}">
        <p14:creationId xmlns:p14="http://schemas.microsoft.com/office/powerpoint/2010/main" xmlns="" val="3921976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buNone/>
            </a:pPr>
            <a:r>
              <a:rPr lang="en-US" dirty="0" smtClean="0"/>
              <a:t>Thank You</a:t>
            </a:r>
            <a:endParaRPr lang="en-US" dirty="0"/>
          </a:p>
        </p:txBody>
      </p:sp>
    </p:spTree>
    <p:extLst>
      <p:ext uri="{BB962C8B-B14F-4D97-AF65-F5344CB8AC3E}">
        <p14:creationId xmlns:p14="http://schemas.microsoft.com/office/powerpoint/2010/main" xmlns="" val="4284298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Surface Water Level Measurements</a:t>
            </a:r>
          </a:p>
          <a:p>
            <a:pPr lvl="1"/>
            <a:r>
              <a:rPr lang="en-US" dirty="0" smtClean="0"/>
              <a:t>In Rivers</a:t>
            </a:r>
          </a:p>
          <a:p>
            <a:pPr lvl="1"/>
            <a:r>
              <a:rPr lang="en-US" dirty="0" smtClean="0"/>
              <a:t>Canals</a:t>
            </a:r>
          </a:p>
          <a:p>
            <a:pPr lvl="1"/>
            <a:r>
              <a:rPr lang="en-US" dirty="0" smtClean="0"/>
              <a:t>Reservoirs</a:t>
            </a:r>
          </a:p>
          <a:p>
            <a:r>
              <a:rPr lang="en-US" dirty="0" smtClean="0"/>
              <a:t>Gives only Water Levels, no Discharge or Storage</a:t>
            </a:r>
          </a:p>
          <a:p>
            <a:r>
              <a:rPr lang="en-US" dirty="0"/>
              <a:t>Two categories of water level sensors</a:t>
            </a:r>
          </a:p>
          <a:p>
            <a:pPr lvl="1"/>
            <a:r>
              <a:rPr lang="en-US" dirty="0"/>
              <a:t>Contact and Non-Contact </a:t>
            </a:r>
            <a:r>
              <a:rPr lang="en-US" dirty="0" smtClean="0"/>
              <a:t>Solutions</a:t>
            </a:r>
          </a:p>
          <a:p>
            <a:endParaRPr lang="en-US" dirty="0"/>
          </a:p>
        </p:txBody>
      </p:sp>
    </p:spTree>
    <p:extLst>
      <p:ext uri="{BB962C8B-B14F-4D97-AF65-F5344CB8AC3E}">
        <p14:creationId xmlns:p14="http://schemas.microsoft.com/office/powerpoint/2010/main" xmlns="" val="102661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0"/>
            <a:ext cx="8229600" cy="856488"/>
          </a:xfrm>
        </p:spPr>
        <p:txBody>
          <a:bodyPr>
            <a:normAutofit/>
          </a:bodyPr>
          <a:lstStyle/>
          <a:p>
            <a:r>
              <a:rPr lang="en-US" dirty="0" smtClean="0"/>
              <a:t>Surface Water Level:</a:t>
            </a:r>
            <a:endParaRPr lang="en-US" dirty="0"/>
          </a:p>
        </p:txBody>
      </p:sp>
      <p:sp>
        <p:nvSpPr>
          <p:cNvPr id="3" name="Content Placeholder 2"/>
          <p:cNvSpPr>
            <a:spLocks noGrp="1"/>
          </p:cNvSpPr>
          <p:nvPr>
            <p:ph idx="1"/>
            <p:custDataLst>
              <p:tags r:id="rId3"/>
            </p:custDataLst>
          </p:nvPr>
        </p:nvSpPr>
        <p:spPr>
          <a:xfrm>
            <a:off x="1066800" y="762000"/>
            <a:ext cx="8077200" cy="6096000"/>
          </a:xfrm>
        </p:spPr>
        <p:txBody>
          <a:bodyPr>
            <a:normAutofit fontScale="92500" lnSpcReduction="10000"/>
          </a:bodyPr>
          <a:lstStyle/>
          <a:p>
            <a:r>
              <a:rPr lang="en-US" dirty="0" smtClean="0"/>
              <a:t>Contact</a:t>
            </a:r>
          </a:p>
          <a:p>
            <a:pPr lvl="1"/>
            <a:r>
              <a:rPr lang="en-US" dirty="0" smtClean="0"/>
              <a:t>Sensor or other components that are in contact with the water being measured</a:t>
            </a:r>
          </a:p>
          <a:p>
            <a:pPr lvl="1"/>
            <a:r>
              <a:rPr lang="en-US" dirty="0" smtClean="0"/>
              <a:t>Susceptible to debris, siltation, vandalism</a:t>
            </a:r>
          </a:p>
          <a:p>
            <a:pPr lvl="1"/>
            <a:r>
              <a:rPr lang="en-US" dirty="0" smtClean="0"/>
              <a:t>Includes:</a:t>
            </a:r>
          </a:p>
          <a:p>
            <a:pPr lvl="2"/>
            <a:r>
              <a:rPr lang="en-US" dirty="0" smtClean="0"/>
              <a:t>Shaft Encoder/ Stilling Well</a:t>
            </a:r>
          </a:p>
          <a:p>
            <a:pPr lvl="2"/>
            <a:r>
              <a:rPr lang="en-US" dirty="0" smtClean="0"/>
              <a:t>Bubbler</a:t>
            </a:r>
          </a:p>
          <a:p>
            <a:pPr lvl="2"/>
            <a:r>
              <a:rPr lang="en-US" dirty="0" smtClean="0"/>
              <a:t>Submersible Pressure Transducer</a:t>
            </a:r>
          </a:p>
          <a:p>
            <a:r>
              <a:rPr lang="en-US" dirty="0" smtClean="0"/>
              <a:t>Non- Contact</a:t>
            </a:r>
          </a:p>
          <a:p>
            <a:pPr lvl="1"/>
            <a:r>
              <a:rPr lang="en-GB" dirty="0" smtClean="0"/>
              <a:t>Sensor components are not in contact with the water being measured</a:t>
            </a:r>
          </a:p>
          <a:p>
            <a:pPr lvl="1"/>
            <a:r>
              <a:rPr lang="en-GB" dirty="0" smtClean="0"/>
              <a:t>Includes:</a:t>
            </a:r>
            <a:endParaRPr lang="en-US" dirty="0" smtClean="0"/>
          </a:p>
          <a:p>
            <a:pPr lvl="2"/>
            <a:r>
              <a:rPr lang="en-US" dirty="0" smtClean="0"/>
              <a:t>Ultrasonic Sensor</a:t>
            </a:r>
          </a:p>
          <a:p>
            <a:pPr lvl="2"/>
            <a:r>
              <a:rPr lang="en-US" dirty="0" smtClean="0"/>
              <a:t>Radar</a:t>
            </a:r>
            <a:endParaRPr lang="en-US" dirty="0"/>
          </a:p>
        </p:txBody>
      </p:sp>
    </p:spTree>
    <p:custDataLst>
      <p:tags r:id="rId1"/>
    </p:custDataLst>
    <p:extLst>
      <p:ext uri="{BB962C8B-B14F-4D97-AF65-F5344CB8AC3E}">
        <p14:creationId xmlns:p14="http://schemas.microsoft.com/office/powerpoint/2010/main" xmlns="" val="2843060961"/>
      </p:ext>
    </p:extLst>
  </p:cSld>
  <p:clrMapOvr>
    <a:masterClrMapping/>
  </p:clrMapOvr>
  <mc:AlternateContent xmlns:mc="http://schemas.openxmlformats.org/markup-compatibility/2006">
    <mc:Choice xmlns:p14="http://schemas.microsoft.com/office/powerpoint/2010/main" xmlns="" Requires="p14">
      <p:transition spd="slow" p14:dur="2000" advTm="68173"/>
    </mc:Choice>
    <mc:Fallback>
      <p:transition spd="slow" advTm="681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81100" y="0"/>
            <a:ext cx="7543800" cy="715962"/>
          </a:xfrm>
        </p:spPr>
        <p:txBody>
          <a:bodyPr>
            <a:normAutofit fontScale="90000"/>
          </a:bodyPr>
          <a:lstStyle/>
          <a:p>
            <a:r>
              <a:rPr lang="en-US" dirty="0" smtClean="0"/>
              <a:t>Stilling Well/Shaft Encoder</a:t>
            </a:r>
            <a:endParaRPr lang="en-US" dirty="0"/>
          </a:p>
        </p:txBody>
      </p:sp>
      <p:pic>
        <p:nvPicPr>
          <p:cNvPr id="4" name="Content Placeholder 3"/>
          <p:cNvPicPr>
            <a:picLocks noGrp="1" noChangeAspect="1"/>
          </p:cNvPicPr>
          <p:nvPr>
            <p:ph idx="1"/>
          </p:nvPr>
        </p:nvPicPr>
        <p:blipFill>
          <a:blip r:embed="rId13" cstate="email">
            <a:extLst>
              <a:ext uri="{28A0092B-C50C-407E-A947-70E740481C1C}">
                <a14:useLocalDpi xmlns:a14="http://schemas.microsoft.com/office/drawing/2010/main" xmlns="" val="0"/>
              </a:ext>
            </a:extLst>
          </a:blip>
          <a:stretch>
            <a:fillRect/>
          </a:stretch>
        </p:blipFill>
        <p:spPr>
          <a:xfrm>
            <a:off x="4059958" y="2667000"/>
            <a:ext cx="4834084" cy="3732594"/>
          </a:xfrm>
        </p:spPr>
      </p:pic>
      <p:sp>
        <p:nvSpPr>
          <p:cNvPr id="5" name="Content Placeholder 2"/>
          <p:cNvSpPr txBox="1">
            <a:spLocks/>
          </p:cNvSpPr>
          <p:nvPr>
            <p:custDataLst>
              <p:tags r:id="rId3"/>
            </p:custDataLst>
          </p:nvPr>
        </p:nvSpPr>
        <p:spPr>
          <a:xfrm>
            <a:off x="914400" y="685800"/>
            <a:ext cx="8229600" cy="1981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7A7A7A"/>
              </a:buClr>
              <a:buNone/>
            </a:pPr>
            <a:r>
              <a:rPr lang="en-US" sz="1800" dirty="0" smtClean="0"/>
              <a:t>Concept</a:t>
            </a:r>
          </a:p>
          <a:p>
            <a:pPr lvl="1">
              <a:buClr>
                <a:srgbClr val="7A7A7A"/>
              </a:buClr>
            </a:pPr>
            <a:r>
              <a:rPr lang="en-GB" sz="1600" dirty="0" smtClean="0"/>
              <a:t>Water comes into the stilling well through inlet pipes from the water source</a:t>
            </a:r>
          </a:p>
          <a:p>
            <a:pPr lvl="1">
              <a:buClr>
                <a:srgbClr val="7A7A7A"/>
              </a:buClr>
            </a:pPr>
            <a:r>
              <a:rPr lang="en-GB" sz="1600" dirty="0" smtClean="0"/>
              <a:t>As water level increases and decreases, a float moves up and down with the water level</a:t>
            </a:r>
          </a:p>
          <a:p>
            <a:pPr lvl="1">
              <a:buClr>
                <a:srgbClr val="7A7A7A"/>
              </a:buClr>
            </a:pPr>
            <a:r>
              <a:rPr lang="en-GB" sz="1600" dirty="0" smtClean="0"/>
              <a:t>A tape attached to the float turns a wheel which is connected to the shaft on the encoder. As the wheel turns so does the shaft.</a:t>
            </a:r>
          </a:p>
          <a:p>
            <a:pPr lvl="1">
              <a:buClr>
                <a:srgbClr val="7A7A7A"/>
              </a:buClr>
            </a:pPr>
            <a:r>
              <a:rPr lang="en-GB" sz="1600" dirty="0" smtClean="0"/>
              <a:t>The shaft encoder will convert the shaft rotations to an electronic signal, which will be measured by a data logger </a:t>
            </a:r>
            <a:endParaRPr lang="en-GB" sz="1600" dirty="0"/>
          </a:p>
          <a:p>
            <a:pPr lvl="1">
              <a:buClr>
                <a:srgbClr val="7A7A7A"/>
              </a:buClr>
            </a:pPr>
            <a:endParaRPr lang="en-GB" sz="1600" dirty="0" smtClean="0">
              <a:solidFill>
                <a:srgbClr val="000000"/>
              </a:solidFill>
            </a:endParaRPr>
          </a:p>
        </p:txBody>
      </p:sp>
      <p:sp>
        <p:nvSpPr>
          <p:cNvPr id="6" name="Content Placeholder 2"/>
          <p:cNvSpPr txBox="1">
            <a:spLocks/>
          </p:cNvSpPr>
          <p:nvPr>
            <p:custDataLst>
              <p:tags r:id="rId4"/>
            </p:custDataLst>
          </p:nvPr>
        </p:nvSpPr>
        <p:spPr>
          <a:xfrm>
            <a:off x="914400" y="3200399"/>
            <a:ext cx="3276600" cy="2971802"/>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GB" dirty="0" smtClean="0"/>
              <a:t>The </a:t>
            </a:r>
            <a:r>
              <a:rPr lang="en-GB" dirty="0"/>
              <a:t>components of this type of gauge </a:t>
            </a:r>
            <a:r>
              <a:rPr lang="en-GB" dirty="0" smtClean="0"/>
              <a:t>include:</a:t>
            </a:r>
          </a:p>
          <a:p>
            <a:pPr lvl="1">
              <a:buClr>
                <a:srgbClr val="7A7A7A"/>
              </a:buClr>
            </a:pPr>
            <a:r>
              <a:rPr lang="en-GB" dirty="0" smtClean="0"/>
              <a:t>A </a:t>
            </a:r>
            <a:r>
              <a:rPr lang="en-GB" dirty="0"/>
              <a:t>stilling </a:t>
            </a:r>
            <a:r>
              <a:rPr lang="en-GB" dirty="0" smtClean="0"/>
              <a:t>well</a:t>
            </a:r>
          </a:p>
          <a:p>
            <a:pPr lvl="1">
              <a:buClr>
                <a:srgbClr val="7A7A7A"/>
              </a:buClr>
            </a:pPr>
            <a:r>
              <a:rPr lang="en-GB" dirty="0" smtClean="0"/>
              <a:t>Inlet </a:t>
            </a:r>
            <a:r>
              <a:rPr lang="en-GB" dirty="0"/>
              <a:t>pipes from the </a:t>
            </a:r>
            <a:r>
              <a:rPr lang="en-GB" dirty="0" smtClean="0"/>
              <a:t>water </a:t>
            </a:r>
          </a:p>
          <a:p>
            <a:pPr lvl="1">
              <a:buClr>
                <a:srgbClr val="7A7A7A"/>
              </a:buClr>
            </a:pPr>
            <a:r>
              <a:rPr lang="en-GB" dirty="0" smtClean="0"/>
              <a:t>Float and weight</a:t>
            </a:r>
          </a:p>
          <a:p>
            <a:pPr lvl="1">
              <a:buClr>
                <a:srgbClr val="7A7A7A"/>
              </a:buClr>
            </a:pPr>
            <a:r>
              <a:rPr lang="en-GB" dirty="0" smtClean="0"/>
              <a:t>Tape </a:t>
            </a:r>
          </a:p>
          <a:p>
            <a:pPr lvl="1">
              <a:buClr>
                <a:srgbClr val="7A7A7A"/>
              </a:buClr>
            </a:pPr>
            <a:r>
              <a:rPr lang="en-GB" dirty="0" smtClean="0"/>
              <a:t>Wheel</a:t>
            </a:r>
          </a:p>
          <a:p>
            <a:pPr lvl="1">
              <a:buClr>
                <a:srgbClr val="7A7A7A"/>
              </a:buClr>
            </a:pPr>
            <a:r>
              <a:rPr lang="en-GB" dirty="0" smtClean="0"/>
              <a:t>Shaft </a:t>
            </a:r>
            <a:r>
              <a:rPr lang="en-GB" dirty="0"/>
              <a:t>encoder </a:t>
            </a:r>
            <a:endParaRPr lang="en-US" dirty="0"/>
          </a:p>
          <a:p>
            <a:pPr lvl="1">
              <a:buClr>
                <a:srgbClr val="7A7A7A"/>
              </a:buClr>
            </a:pPr>
            <a:endParaRPr lang="en-US" dirty="0">
              <a:solidFill>
                <a:srgbClr val="000000"/>
              </a:solidFill>
            </a:endParaRPr>
          </a:p>
        </p:txBody>
      </p:sp>
      <p:pic>
        <p:nvPicPr>
          <p:cNvPr id="1026" name="Picture 2"/>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29029" y="3329761"/>
            <a:ext cx="4254500" cy="319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custDataLst>
              <p:tags r:id="rId5"/>
            </p:custDataLst>
          </p:nvPr>
        </p:nvCxnSpPr>
        <p:spPr>
          <a:xfrm flipH="1">
            <a:off x="6096000" y="6019800"/>
            <a:ext cx="990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custDataLst>
              <p:tags r:id="rId6"/>
            </p:custDataLst>
          </p:nvPr>
        </p:nvSpPr>
        <p:spPr>
          <a:xfrm>
            <a:off x="7239000" y="5853499"/>
            <a:ext cx="9906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00"/>
                </a:solidFill>
              </a:rPr>
              <a:t>Water Inlet</a:t>
            </a:r>
            <a:endParaRPr lang="en-US" sz="1200" dirty="0">
              <a:solidFill>
                <a:srgbClr val="000000"/>
              </a:solidFill>
            </a:endParaRPr>
          </a:p>
        </p:txBody>
      </p:sp>
      <p:cxnSp>
        <p:nvCxnSpPr>
          <p:cNvPr id="12" name="Straight Arrow Connector 11"/>
          <p:cNvCxnSpPr/>
          <p:nvPr>
            <p:custDataLst>
              <p:tags r:id="rId7"/>
            </p:custDataLst>
          </p:nvPr>
        </p:nvCxnSpPr>
        <p:spPr>
          <a:xfrm flipV="1">
            <a:off x="4572000" y="5265333"/>
            <a:ext cx="0" cy="58816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custDataLst>
              <p:tags r:id="rId8"/>
            </p:custDataLst>
          </p:nvPr>
        </p:nvCxnSpPr>
        <p:spPr>
          <a:xfrm>
            <a:off x="4724400" y="5355434"/>
            <a:ext cx="0" cy="588166"/>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custDataLst>
              <p:tags r:id="rId9"/>
            </p:custDataLst>
          </p:nvPr>
        </p:nvCxnSpPr>
        <p:spPr>
          <a:xfrm rot="16200000" flipV="1">
            <a:off x="4343400" y="5791200"/>
            <a:ext cx="609600" cy="152400"/>
          </a:xfrm>
          <a:prstGeom prst="bentConnector3">
            <a:avLst>
              <a:gd name="adj1" fmla="val -455"/>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custDataLst>
              <p:tags r:id="rId10"/>
            </p:custDataLst>
          </p:nvPr>
        </p:nvCxnSpPr>
        <p:spPr>
          <a:xfrm flipH="1">
            <a:off x="4953000" y="4876800"/>
            <a:ext cx="990600" cy="152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custDataLst>
              <p:tags r:id="rId11"/>
            </p:custDataLst>
          </p:nvPr>
        </p:nvSpPr>
        <p:spPr>
          <a:xfrm>
            <a:off x="6172200" y="4648200"/>
            <a:ext cx="6096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00"/>
                </a:solidFill>
              </a:rPr>
              <a:t>Float</a:t>
            </a:r>
            <a:endParaRPr lang="en-US" sz="1200" dirty="0">
              <a:solidFill>
                <a:srgbClr val="000000"/>
              </a:solidFill>
            </a:endParaRPr>
          </a:p>
        </p:txBody>
      </p:sp>
      <p:sp>
        <p:nvSpPr>
          <p:cNvPr id="15" name="TextBox 14"/>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Shaft Encoder</a:t>
            </a:r>
            <a:endParaRPr lang="en-US" sz="5400" dirty="0"/>
          </a:p>
        </p:txBody>
      </p:sp>
    </p:spTree>
    <p:custDataLst>
      <p:tags r:id="rId1"/>
    </p:custDataLst>
    <p:extLst>
      <p:ext uri="{BB962C8B-B14F-4D97-AF65-F5344CB8AC3E}">
        <p14:creationId xmlns:p14="http://schemas.microsoft.com/office/powerpoint/2010/main" xmlns="" val="127983274"/>
      </p:ext>
    </p:extLst>
  </p:cSld>
  <p:clrMapOvr>
    <a:masterClrMapping/>
  </p:clrMapOvr>
  <mc:AlternateContent xmlns:mc="http://schemas.openxmlformats.org/markup-compatibility/2006">
    <mc:Choice xmlns:p14="http://schemas.microsoft.com/office/powerpoint/2010/main" xmlns="" Requires="p14">
      <p:transition spd="slow" p14:dur="2000" advTm="97076"/>
    </mc:Choice>
    <mc:Fallback>
      <p:transition spd="slow" advTm="97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6" presetClass="emph" presetSubtype="0" repeatCount="indefinite" fill="hold" nodeType="withEffect">
                                  <p:stCondLst>
                                    <p:cond delay="0"/>
                                  </p:stCondLst>
                                  <p:childTnLst>
                                    <p:animEffect transition="out" filter="fade">
                                      <p:cBhvr>
                                        <p:cTn id="23" dur="4000" tmFilter="0, 0; .2, .5; .8, .5; 1, 0"/>
                                        <p:tgtEl>
                                          <p:spTgt spid="8"/>
                                        </p:tgtEl>
                                      </p:cBhvr>
                                    </p:animEffect>
                                    <p:animScale>
                                      <p:cBhvr>
                                        <p:cTn id="24" dur="2000" autoRev="1" fill="hold"/>
                                        <p:tgtEl>
                                          <p:spTgt spid="8"/>
                                        </p:tgtEl>
                                      </p:cBhvr>
                                      <p:by x="105000" y="105000"/>
                                    </p:animScale>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6" presetClass="emph" presetSubtype="0" repeatCount="indefinite" fill="hold" nodeType="withEffect">
                                  <p:stCondLst>
                                    <p:cond delay="0"/>
                                  </p:stCondLst>
                                  <p:childTnLst>
                                    <p:animEffect transition="out" filter="fade">
                                      <p:cBhvr>
                                        <p:cTn id="32" dur="4000" tmFilter="0, 0; .2, .5; .8, .5; 1, 0"/>
                                        <p:tgtEl>
                                          <p:spTgt spid="17"/>
                                        </p:tgtEl>
                                      </p:cBhvr>
                                    </p:animEffect>
                                    <p:animScale>
                                      <p:cBhvr>
                                        <p:cTn id="33" dur="2000" autoRev="1" fill="hold"/>
                                        <p:tgtEl>
                                          <p:spTgt spid="17"/>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26" presetClass="emph" presetSubtype="0" repeatCount="indefinite" fill="hold" nodeType="withEffect">
                                  <p:stCondLst>
                                    <p:cond delay="0"/>
                                  </p:stCondLst>
                                  <p:childTnLst>
                                    <p:animEffect transition="out" filter="fade">
                                      <p:cBhvr>
                                        <p:cTn id="51" dur="4000" tmFilter="0, 0; .2, .5; .8, .5; 1, 0"/>
                                        <p:tgtEl>
                                          <p:spTgt spid="12"/>
                                        </p:tgtEl>
                                      </p:cBhvr>
                                    </p:animEffect>
                                    <p:animScale>
                                      <p:cBhvr>
                                        <p:cTn id="52" dur="2000" autoRev="1" fill="hold"/>
                                        <p:tgtEl>
                                          <p:spTgt spid="12"/>
                                        </p:tgtEl>
                                      </p:cBhvr>
                                      <p:by x="105000" y="105000"/>
                                    </p:animScale>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26" presetClass="emph" presetSubtype="0" repeatCount="indefinite" fill="hold" nodeType="withEffect">
                                  <p:stCondLst>
                                    <p:cond delay="0"/>
                                  </p:stCondLst>
                                  <p:childTnLst>
                                    <p:animEffect transition="out" filter="fade">
                                      <p:cBhvr>
                                        <p:cTn id="57" dur="4000" tmFilter="0, 0; .2, .5; .8, .5; 1, 0"/>
                                        <p:tgtEl>
                                          <p:spTgt spid="14"/>
                                        </p:tgtEl>
                                      </p:cBhvr>
                                    </p:animEffect>
                                    <p:animScale>
                                      <p:cBhvr>
                                        <p:cTn id="58" dur="2000" autoRev="1" fill="hold"/>
                                        <p:tgtEl>
                                          <p:spTgt spid="14"/>
                                        </p:tgtEl>
                                      </p:cBhvr>
                                      <p:by x="105000" y="105000"/>
                                    </p:animScale>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childTnLst>
                                </p:cTn>
                              </p:par>
                              <p:par>
                                <p:cTn id="68" presetID="10" presetClass="exit" presetSubtype="0" fill="hold"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
                                            <p:txEl>
                                              <p:pRg st="4" end="4"/>
                                            </p:txEl>
                                          </p:spTgt>
                                        </p:tgtEl>
                                        <p:attrNameLst>
                                          <p:attrName>style.visibility</p:attrName>
                                        </p:attrNameLst>
                                      </p:cBhvr>
                                      <p:to>
                                        <p:strVal val="visible"/>
                                      </p:to>
                                    </p:set>
                                  </p:childTnLst>
                                </p:cTn>
                              </p:par>
                              <p:par>
                                <p:cTn id="84" presetID="31" presetClass="entr" presetSubtype="0" fill="hold" nodeType="withEffect">
                                  <p:stCondLst>
                                    <p:cond delay="0"/>
                                  </p:stCondLst>
                                  <p:childTnLst>
                                    <p:set>
                                      <p:cBhvr>
                                        <p:cTn id="85" dur="1" fill="hold">
                                          <p:stCondLst>
                                            <p:cond delay="0"/>
                                          </p:stCondLst>
                                        </p:cTn>
                                        <p:tgtEl>
                                          <p:spTgt spid="1026"/>
                                        </p:tgtEl>
                                        <p:attrNameLst>
                                          <p:attrName>style.visibility</p:attrName>
                                        </p:attrNameLst>
                                      </p:cBhvr>
                                      <p:to>
                                        <p:strVal val="visible"/>
                                      </p:to>
                                    </p:set>
                                    <p:anim calcmode="lin" valueType="num">
                                      <p:cBhvr>
                                        <p:cTn id="86" dur="1000" fill="hold"/>
                                        <p:tgtEl>
                                          <p:spTgt spid="1026"/>
                                        </p:tgtEl>
                                        <p:attrNameLst>
                                          <p:attrName>ppt_w</p:attrName>
                                        </p:attrNameLst>
                                      </p:cBhvr>
                                      <p:tavLst>
                                        <p:tav tm="0">
                                          <p:val>
                                            <p:fltVal val="0"/>
                                          </p:val>
                                        </p:tav>
                                        <p:tav tm="100000">
                                          <p:val>
                                            <p:strVal val="#ppt_w"/>
                                          </p:val>
                                        </p:tav>
                                      </p:tavLst>
                                    </p:anim>
                                    <p:anim calcmode="lin" valueType="num">
                                      <p:cBhvr>
                                        <p:cTn id="87" dur="1000" fill="hold"/>
                                        <p:tgtEl>
                                          <p:spTgt spid="1026"/>
                                        </p:tgtEl>
                                        <p:attrNameLst>
                                          <p:attrName>ppt_h</p:attrName>
                                        </p:attrNameLst>
                                      </p:cBhvr>
                                      <p:tavLst>
                                        <p:tav tm="0">
                                          <p:val>
                                            <p:fltVal val="0"/>
                                          </p:val>
                                        </p:tav>
                                        <p:tav tm="100000">
                                          <p:val>
                                            <p:strVal val="#ppt_h"/>
                                          </p:val>
                                        </p:tav>
                                      </p:tavLst>
                                    </p:anim>
                                    <p:anim calcmode="lin" valueType="num">
                                      <p:cBhvr>
                                        <p:cTn id="88" dur="1000" fill="hold"/>
                                        <p:tgtEl>
                                          <p:spTgt spid="1026"/>
                                        </p:tgtEl>
                                        <p:attrNameLst>
                                          <p:attrName>style.rotation</p:attrName>
                                        </p:attrNameLst>
                                      </p:cBhvr>
                                      <p:tavLst>
                                        <p:tav tm="0">
                                          <p:val>
                                            <p:fltVal val="90"/>
                                          </p:val>
                                        </p:tav>
                                        <p:tav tm="100000">
                                          <p:val>
                                            <p:fltVal val="0"/>
                                          </p:val>
                                        </p:tav>
                                      </p:tavLst>
                                    </p:anim>
                                    <p:animEffect transition="in" filter="fade">
                                      <p:cBhvr>
                                        <p:cTn id="89" dur="10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xit" presetSubtype="0" fill="hold" nodeType="clickEffect">
                                  <p:stCondLst>
                                    <p:cond delay="0"/>
                                  </p:stCondLst>
                                  <p:childTnLst>
                                    <p:anim calcmode="lin" valueType="num">
                                      <p:cBhvr>
                                        <p:cTn id="93" dur="1000"/>
                                        <p:tgtEl>
                                          <p:spTgt spid="1026"/>
                                        </p:tgtEl>
                                        <p:attrNameLst>
                                          <p:attrName>ppt_w</p:attrName>
                                        </p:attrNameLst>
                                      </p:cBhvr>
                                      <p:tavLst>
                                        <p:tav tm="0">
                                          <p:val>
                                            <p:strVal val="ppt_w"/>
                                          </p:val>
                                        </p:tav>
                                        <p:tav tm="100000">
                                          <p:val>
                                            <p:fltVal val="0"/>
                                          </p:val>
                                        </p:tav>
                                      </p:tavLst>
                                    </p:anim>
                                    <p:anim calcmode="lin" valueType="num">
                                      <p:cBhvr>
                                        <p:cTn id="94" dur="1000"/>
                                        <p:tgtEl>
                                          <p:spTgt spid="1026"/>
                                        </p:tgtEl>
                                        <p:attrNameLst>
                                          <p:attrName>ppt_h</p:attrName>
                                        </p:attrNameLst>
                                      </p:cBhvr>
                                      <p:tavLst>
                                        <p:tav tm="0">
                                          <p:val>
                                            <p:strVal val="ppt_h"/>
                                          </p:val>
                                        </p:tav>
                                        <p:tav tm="100000">
                                          <p:val>
                                            <p:fltVal val="0"/>
                                          </p:val>
                                        </p:tav>
                                      </p:tavLst>
                                    </p:anim>
                                    <p:anim calcmode="lin" valueType="num">
                                      <p:cBhvr>
                                        <p:cTn id="95" dur="1000"/>
                                        <p:tgtEl>
                                          <p:spTgt spid="1026"/>
                                        </p:tgtEl>
                                        <p:attrNameLst>
                                          <p:attrName>style.rotation</p:attrName>
                                        </p:attrNameLst>
                                      </p:cBhvr>
                                      <p:tavLst>
                                        <p:tav tm="0">
                                          <p:val>
                                            <p:fltVal val="0"/>
                                          </p:val>
                                        </p:tav>
                                        <p:tav tm="100000">
                                          <p:val>
                                            <p:fltVal val="90"/>
                                          </p:val>
                                        </p:tav>
                                      </p:tavLst>
                                    </p:anim>
                                    <p:animEffect transition="out" filter="fade">
                                      <p:cBhvr>
                                        <p:cTn id="96" dur="1000"/>
                                        <p:tgtEl>
                                          <p:spTgt spid="1026"/>
                                        </p:tgtEl>
                                      </p:cBhvr>
                                    </p:animEffect>
                                    <p:set>
                                      <p:cBhvr>
                                        <p:cTn id="97" dur="1" fill="hold">
                                          <p:stCondLst>
                                            <p:cond delay="999"/>
                                          </p:stCondLst>
                                        </p:cTn>
                                        <p:tgtEl>
                                          <p:spTgt spid="1026"/>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6">
                                            <p:txEl>
                                              <p:pRg st="0" end="0"/>
                                            </p:txEl>
                                          </p:spTgt>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
                                            <p:txEl>
                                              <p:pRg st="1" end="1"/>
                                            </p:txEl>
                                          </p:spTgt>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
                                            <p:txEl>
                                              <p:pRg st="2" end="2"/>
                                            </p:txEl>
                                          </p:spTgt>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6">
                                            <p:txEl>
                                              <p:pRg st="3" end="3"/>
                                            </p:txEl>
                                          </p:spTgt>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6">
                                            <p:txEl>
                                              <p:pRg st="4" end="4"/>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6">
                                            <p:txEl>
                                              <p:pRg st="5" end="5"/>
                                            </p:txEl>
                                          </p:spTgt>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9650" y="76200"/>
            <a:ext cx="7829550" cy="990600"/>
          </a:xfrm>
        </p:spPr>
        <p:txBody>
          <a:bodyPr>
            <a:normAutofit fontScale="90000"/>
          </a:bodyPr>
          <a:lstStyle/>
          <a:p>
            <a:r>
              <a:rPr lang="en-US" dirty="0" smtClean="0"/>
              <a:t>Shaft Encoder Installation and Ideal Location</a:t>
            </a:r>
            <a:endParaRPr lang="en-US" dirty="0"/>
          </a:p>
        </p:txBody>
      </p:sp>
      <p:sp>
        <p:nvSpPr>
          <p:cNvPr id="5" name="Content Placeholder 2"/>
          <p:cNvSpPr txBox="1">
            <a:spLocks/>
          </p:cNvSpPr>
          <p:nvPr>
            <p:custDataLst>
              <p:tags r:id="rId3"/>
            </p:custDataLst>
          </p:nvPr>
        </p:nvSpPr>
        <p:spPr>
          <a:xfrm>
            <a:off x="1066800" y="1371600"/>
            <a:ext cx="7924800" cy="13716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dirty="0" smtClean="0"/>
              <a:t>Installation</a:t>
            </a:r>
          </a:p>
          <a:p>
            <a:pPr lvl="1">
              <a:buClr>
                <a:srgbClr val="7A7A7A"/>
              </a:buClr>
            </a:pPr>
            <a:r>
              <a:rPr lang="en-GB" dirty="0" smtClean="0"/>
              <a:t>The civil </a:t>
            </a:r>
            <a:r>
              <a:rPr lang="en-GB" dirty="0"/>
              <a:t>works for this type of station is among the most expensive, while the sensor and associated equipment is among the least expensive sensor </a:t>
            </a:r>
            <a:r>
              <a:rPr lang="en-GB" dirty="0" smtClean="0"/>
              <a:t>solutions </a:t>
            </a:r>
          </a:p>
          <a:p>
            <a:pPr lvl="2">
              <a:buClr>
                <a:srgbClr val="7A7A7A"/>
              </a:buClr>
            </a:pPr>
            <a:endParaRPr lang="en-GB" dirty="0" smtClean="0">
              <a:solidFill>
                <a:srgbClr val="000000"/>
              </a:solidFill>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4257207" y="3200400"/>
            <a:ext cx="4886793" cy="3657600"/>
          </a:xfrm>
          <a:prstGeom prst="rect">
            <a:avLst/>
          </a:prstGeom>
        </p:spPr>
      </p:pic>
      <p:sp>
        <p:nvSpPr>
          <p:cNvPr id="8" name="Content Placeholder 2"/>
          <p:cNvSpPr txBox="1">
            <a:spLocks/>
          </p:cNvSpPr>
          <p:nvPr>
            <p:custDataLst>
              <p:tags r:id="rId4"/>
            </p:custDataLst>
          </p:nvPr>
        </p:nvSpPr>
        <p:spPr>
          <a:xfrm>
            <a:off x="1104900" y="3048000"/>
            <a:ext cx="3190407" cy="22479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dirty="0" smtClean="0"/>
              <a:t>Ideal Location</a:t>
            </a:r>
          </a:p>
          <a:p>
            <a:pPr lvl="1">
              <a:buClr>
                <a:srgbClr val="7A7A7A"/>
              </a:buClr>
            </a:pPr>
            <a:r>
              <a:rPr lang="en-US" dirty="0" smtClean="0"/>
              <a:t>Stable river beds where the channel does not change or migrate away from intakes</a:t>
            </a:r>
          </a:p>
          <a:p>
            <a:pPr lvl="1">
              <a:buClr>
                <a:srgbClr val="7A7A7A"/>
              </a:buClr>
            </a:pPr>
            <a:r>
              <a:rPr lang="en-US" dirty="0" smtClean="0"/>
              <a:t>Site with minimal sedimentation</a:t>
            </a:r>
          </a:p>
          <a:p>
            <a:pPr marL="274320" lvl="1" indent="0">
              <a:buClr>
                <a:srgbClr val="7A7A7A"/>
              </a:buClr>
              <a:buNone/>
            </a:pPr>
            <a:endParaRPr lang="en-US" dirty="0" smtClean="0">
              <a:solidFill>
                <a:srgbClr val="000000"/>
              </a:solidFill>
            </a:endParaRPr>
          </a:p>
        </p:txBody>
      </p:sp>
      <p:sp>
        <p:nvSpPr>
          <p:cNvPr id="6" name="TextBox 5"/>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Shaft Encoder</a:t>
            </a:r>
            <a:endParaRPr lang="en-US" sz="5400" dirty="0"/>
          </a:p>
        </p:txBody>
      </p:sp>
    </p:spTree>
    <p:custDataLst>
      <p:tags r:id="rId1"/>
    </p:custDataLst>
    <p:extLst>
      <p:ext uri="{BB962C8B-B14F-4D97-AF65-F5344CB8AC3E}">
        <p14:creationId xmlns:p14="http://schemas.microsoft.com/office/powerpoint/2010/main" xmlns="" val="2163932783"/>
      </p:ext>
    </p:extLst>
  </p:cSld>
  <p:clrMapOvr>
    <a:masterClrMapping/>
  </p:clrMapOvr>
  <mc:AlternateContent xmlns:mc="http://schemas.openxmlformats.org/markup-compatibility/2006">
    <mc:Choice xmlns:p14="http://schemas.microsoft.com/office/powerpoint/2010/main" xmlns="" Requires="p14">
      <p:transition spd="slow" p14:dur="2000" advTm="64456"/>
    </mc:Choice>
    <mc:Fallback>
      <p:transition spd="slow" advTm="644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Examples</a:t>
            </a:r>
            <a:endParaRPr lang="en-US" dirty="0"/>
          </a:p>
        </p:txBody>
      </p:sp>
      <p:pic>
        <p:nvPicPr>
          <p:cNvPr id="4" name="Picture 2" descr="E:\Mukesh\Visits - BBMB\Tour 3 BBMB\photographs tour 3\Day 2\IMG_1301.JP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sharpenSoften amount="25000"/>
                    </a14:imgEffect>
                    <a14:imgEffect>
                      <a14:brightnessContrast bright="20000" contrast="20000"/>
                    </a14:imgEffect>
                  </a14:imgLayer>
                </a14:imgProps>
              </a:ext>
            </a:extLst>
          </a:blip>
          <a:srcRect/>
          <a:stretch>
            <a:fillRect/>
          </a:stretch>
        </p:blipFill>
        <p:spPr bwMode="auto">
          <a:xfrm>
            <a:off x="1066800" y="1447800"/>
            <a:ext cx="4038600" cy="5384800"/>
          </a:xfrm>
          <a:prstGeom prst="rect">
            <a:avLst/>
          </a:prstGeom>
          <a:noFill/>
        </p:spPr>
      </p:pic>
      <p:pic>
        <p:nvPicPr>
          <p:cNvPr id="5" name="Picture 4" descr="H:\lohand1.jpg"/>
          <p:cNvPicPr>
            <a:picLocks noChangeAspect="1" noChangeArrowheads="1"/>
          </p:cNvPicPr>
          <p:nvPr/>
        </p:nvPicPr>
        <p:blipFill rotWithShape="1">
          <a:blip r:embed="rId4" cstate="email"/>
          <a:srcRect/>
          <a:stretch/>
        </p:blipFill>
        <p:spPr bwMode="auto">
          <a:xfrm>
            <a:off x="5181599" y="1420161"/>
            <a:ext cx="3962401" cy="5422232"/>
          </a:xfrm>
          <a:prstGeom prst="rect">
            <a:avLst/>
          </a:prstGeom>
          <a:noFill/>
        </p:spPr>
      </p:pic>
      <p:sp>
        <p:nvSpPr>
          <p:cNvPr id="6" name="TextBox 5"/>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Shaft Encoder</a:t>
            </a:r>
            <a:endParaRPr lang="en-US" sz="5400" dirty="0"/>
          </a:p>
        </p:txBody>
      </p:sp>
    </p:spTree>
    <p:extLst>
      <p:ext uri="{BB962C8B-B14F-4D97-AF65-F5344CB8AC3E}">
        <p14:creationId xmlns:p14="http://schemas.microsoft.com/office/powerpoint/2010/main" xmlns="" val="5360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152400"/>
            <a:ext cx="7924800" cy="1143000"/>
          </a:xfrm>
        </p:spPr>
        <p:txBody>
          <a:bodyPr>
            <a:normAutofit fontScale="90000"/>
          </a:bodyPr>
          <a:lstStyle/>
          <a:p>
            <a:r>
              <a:rPr lang="en-US" dirty="0" smtClean="0"/>
              <a:t/>
            </a:r>
            <a:br>
              <a:rPr lang="en-US" dirty="0" smtClean="0"/>
            </a:br>
            <a:r>
              <a:rPr lang="en-US" dirty="0" smtClean="0"/>
              <a:t>Shaft Encoder Advantages/Disadvantages</a:t>
            </a:r>
            <a:endParaRPr lang="en-US" dirty="0"/>
          </a:p>
        </p:txBody>
      </p:sp>
      <p:sp>
        <p:nvSpPr>
          <p:cNvPr id="5" name="Content Placeholder 2"/>
          <p:cNvSpPr txBox="1">
            <a:spLocks/>
          </p:cNvSpPr>
          <p:nvPr>
            <p:custDataLst>
              <p:tags r:id="rId3"/>
            </p:custDataLst>
          </p:nvPr>
        </p:nvSpPr>
        <p:spPr>
          <a:xfrm>
            <a:off x="990600" y="1752600"/>
            <a:ext cx="8134350" cy="4953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7A7A7A"/>
              </a:buClr>
            </a:pPr>
            <a:r>
              <a:rPr lang="en-US" sz="2800" dirty="0" smtClean="0"/>
              <a:t>Advantages</a:t>
            </a:r>
          </a:p>
          <a:p>
            <a:pPr lvl="1">
              <a:buClr>
                <a:srgbClr val="7A7A7A"/>
              </a:buClr>
            </a:pPr>
            <a:r>
              <a:rPr lang="en-US" sz="2400" dirty="0" smtClean="0"/>
              <a:t>Low cost of equipment</a:t>
            </a:r>
          </a:p>
          <a:p>
            <a:pPr lvl="1">
              <a:buClr>
                <a:srgbClr val="7A7A7A"/>
              </a:buClr>
            </a:pPr>
            <a:r>
              <a:rPr lang="en-GB" sz="2400" dirty="0" smtClean="0"/>
              <a:t>No electronic sensor calibration required, </a:t>
            </a:r>
            <a:r>
              <a:rPr lang="en-GB" sz="2400" dirty="0"/>
              <a:t>but only checked and reset to an outside staff </a:t>
            </a:r>
            <a:r>
              <a:rPr lang="en-GB" sz="2400" dirty="0" smtClean="0"/>
              <a:t>gauge</a:t>
            </a:r>
          </a:p>
          <a:p>
            <a:pPr>
              <a:buClr>
                <a:srgbClr val="7A7A7A"/>
              </a:buClr>
            </a:pPr>
            <a:r>
              <a:rPr lang="en-US" sz="2800" dirty="0"/>
              <a:t>Disadvantages</a:t>
            </a:r>
          </a:p>
          <a:p>
            <a:pPr lvl="1">
              <a:buClr>
                <a:srgbClr val="7A7A7A"/>
              </a:buClr>
            </a:pPr>
            <a:r>
              <a:rPr lang="en-US" sz="2400" dirty="0"/>
              <a:t>Expensive civil works</a:t>
            </a:r>
          </a:p>
          <a:p>
            <a:pPr lvl="1">
              <a:buClr>
                <a:srgbClr val="7A7A7A"/>
              </a:buClr>
            </a:pPr>
            <a:r>
              <a:rPr lang="en-GB" sz="2400" dirty="0" smtClean="0"/>
              <a:t>Requires </a:t>
            </a:r>
            <a:r>
              <a:rPr lang="en-GB" sz="2400" dirty="0"/>
              <a:t>occasional flushing to remove sediments that may have collected at the bottom of the stilling well.  If left unchecked, the sediments could eventually block the inlet/outlet </a:t>
            </a:r>
            <a:r>
              <a:rPr lang="en-GB" sz="2400" dirty="0" smtClean="0"/>
              <a:t>pipes</a:t>
            </a:r>
          </a:p>
        </p:txBody>
      </p:sp>
      <p:sp>
        <p:nvSpPr>
          <p:cNvPr id="4" name="TextBox 3"/>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Shaft Encoder</a:t>
            </a:r>
            <a:endParaRPr lang="en-US" sz="5400" dirty="0"/>
          </a:p>
        </p:txBody>
      </p:sp>
    </p:spTree>
    <p:custDataLst>
      <p:tags r:id="rId1"/>
    </p:custDataLst>
    <p:extLst>
      <p:ext uri="{BB962C8B-B14F-4D97-AF65-F5344CB8AC3E}">
        <p14:creationId xmlns:p14="http://schemas.microsoft.com/office/powerpoint/2010/main" xmlns="" val="377629989"/>
      </p:ext>
    </p:extLst>
  </p:cSld>
  <p:clrMapOvr>
    <a:masterClrMapping/>
  </p:clrMapOvr>
  <mc:AlternateContent xmlns:mc="http://schemas.openxmlformats.org/markup-compatibility/2006">
    <mc:Choice xmlns:p14="http://schemas.microsoft.com/office/powerpoint/2010/main" xmlns="" Requires="p14">
      <p:transition spd="slow" p14:dur="2000" advTm="50762"/>
    </mc:Choice>
    <mc:Fallback>
      <p:transition spd="slow" advTm="5076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Bubbler</a:t>
            </a:r>
            <a:endParaRPr lang="en-US" dirty="0"/>
          </a:p>
        </p:txBody>
      </p:sp>
      <p:pic>
        <p:nvPicPr>
          <p:cNvPr id="7" name="Content Placeholder 6"/>
          <p:cNvPicPr>
            <a:picLocks noGrp="1" noChangeAspect="1"/>
          </p:cNvPicPr>
          <p:nvPr>
            <p:ph idx="1"/>
          </p:nvPr>
        </p:nvPicPr>
        <p:blipFill>
          <a:blip r:embed="rId10" cstate="email">
            <a:extLst>
              <a:ext uri="{28A0092B-C50C-407E-A947-70E740481C1C}">
                <a14:useLocalDpi xmlns:a14="http://schemas.microsoft.com/office/drawing/2010/main" xmlns="" val="0"/>
              </a:ext>
            </a:extLst>
          </a:blip>
          <a:stretch>
            <a:fillRect/>
          </a:stretch>
        </p:blipFill>
        <p:spPr>
          <a:xfrm>
            <a:off x="4051300" y="1676400"/>
            <a:ext cx="5029442" cy="3882231"/>
          </a:xfrm>
        </p:spPr>
      </p:pic>
      <p:sp>
        <p:nvSpPr>
          <p:cNvPr id="11" name="Oval 10"/>
          <p:cNvSpPr/>
          <p:nvPr>
            <p:custDataLst>
              <p:tags r:id="rId3"/>
            </p:custDataLst>
          </p:nvPr>
        </p:nvSpPr>
        <p:spPr>
          <a:xfrm>
            <a:off x="6477000" y="40386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Content Placeholder 2"/>
          <p:cNvSpPr txBox="1">
            <a:spLocks/>
          </p:cNvSpPr>
          <p:nvPr>
            <p:custDataLst>
              <p:tags r:id="rId4"/>
            </p:custDataLst>
          </p:nvPr>
        </p:nvSpPr>
        <p:spPr>
          <a:xfrm>
            <a:off x="685800" y="1295400"/>
            <a:ext cx="3352800" cy="52578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7A7A7A"/>
              </a:buClr>
              <a:buNone/>
            </a:pPr>
            <a:r>
              <a:rPr lang="en-US" dirty="0" smtClean="0"/>
              <a:t>Concept</a:t>
            </a:r>
          </a:p>
          <a:p>
            <a:pPr marL="560070" lvl="1" indent="-285750">
              <a:buClr>
                <a:srgbClr val="7A7A7A"/>
              </a:buClr>
            </a:pPr>
            <a:r>
              <a:rPr lang="en-US" dirty="0"/>
              <a:t>The bubbler is a stage measurement device that has a non-submersible </a:t>
            </a:r>
            <a:r>
              <a:rPr lang="en-US" dirty="0" smtClean="0"/>
              <a:t>sensor</a:t>
            </a:r>
          </a:p>
          <a:p>
            <a:pPr marL="560070" lvl="1" indent="-285750">
              <a:buClr>
                <a:srgbClr val="7A7A7A"/>
              </a:buClr>
            </a:pPr>
            <a:r>
              <a:rPr lang="en-US" dirty="0"/>
              <a:t>A</a:t>
            </a:r>
            <a:r>
              <a:rPr lang="en-US" dirty="0" smtClean="0"/>
              <a:t>lso </a:t>
            </a:r>
            <a:r>
              <a:rPr lang="en-US" dirty="0"/>
              <a:t>known as a gas-purge </a:t>
            </a:r>
            <a:r>
              <a:rPr lang="en-US" dirty="0" smtClean="0"/>
              <a:t>system the system </a:t>
            </a:r>
            <a:r>
              <a:rPr lang="en-US" dirty="0"/>
              <a:t>allows a small quantity of air or inert gas </a:t>
            </a:r>
            <a:r>
              <a:rPr lang="en-US" dirty="0" smtClean="0"/>
              <a:t>to </a:t>
            </a:r>
            <a:r>
              <a:rPr lang="en-US" dirty="0"/>
              <a:t>bleed through a pipe or tubing to an orifice in the </a:t>
            </a:r>
            <a:r>
              <a:rPr lang="en-US" dirty="0" smtClean="0"/>
              <a:t>stream </a:t>
            </a:r>
          </a:p>
          <a:p>
            <a:pPr marL="560070" lvl="1" indent="-285750">
              <a:buClr>
                <a:srgbClr val="7A7A7A"/>
              </a:buClr>
            </a:pPr>
            <a:r>
              <a:rPr lang="en-US" dirty="0" smtClean="0"/>
              <a:t>The </a:t>
            </a:r>
            <a:r>
              <a:rPr lang="en-US" dirty="0"/>
              <a:t>pressure of the gas that displaces the liquid in the orifice is then measured by a pressure </a:t>
            </a:r>
            <a:r>
              <a:rPr lang="en-US" dirty="0" smtClean="0"/>
              <a:t>transducer located in the gauge house.</a:t>
            </a:r>
            <a:endParaRPr lang="en-US" dirty="0"/>
          </a:p>
        </p:txBody>
      </p:sp>
      <p:cxnSp>
        <p:nvCxnSpPr>
          <p:cNvPr id="8" name="Straight Arrow Connector 7"/>
          <p:cNvCxnSpPr/>
          <p:nvPr>
            <p:custDataLst>
              <p:tags r:id="rId5"/>
            </p:custDataLst>
          </p:nvPr>
        </p:nvCxnSpPr>
        <p:spPr>
          <a:xfrm>
            <a:off x="5105400" y="3429000"/>
            <a:ext cx="1219200" cy="1676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Elbow Connector 9"/>
          <p:cNvCxnSpPr/>
          <p:nvPr>
            <p:custDataLst>
              <p:tags r:id="rId6"/>
            </p:custDataLst>
          </p:nvPr>
        </p:nvCxnSpPr>
        <p:spPr>
          <a:xfrm rot="5400000" flipH="1" flipV="1">
            <a:off x="6422275" y="4819650"/>
            <a:ext cx="457200" cy="114300"/>
          </a:xfrm>
          <a:prstGeom prst="bentConnector3">
            <a:avLst>
              <a:gd name="adj1" fmla="val 909"/>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custDataLst>
              <p:tags r:id="rId7"/>
            </p:custDataLst>
          </p:nvPr>
        </p:nvSpPr>
        <p:spPr>
          <a:xfrm>
            <a:off x="6172200" y="2959331"/>
            <a:ext cx="28956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solidFill>
                  <a:srgbClr val="000000"/>
                </a:solidFill>
              </a:rPr>
              <a:t>Non- Submersible Pressure Transducer</a:t>
            </a:r>
            <a:endParaRPr lang="en-US" sz="1200" dirty="0">
              <a:solidFill>
                <a:srgbClr val="000000"/>
              </a:solidFill>
            </a:endParaRPr>
          </a:p>
        </p:txBody>
      </p:sp>
      <p:cxnSp>
        <p:nvCxnSpPr>
          <p:cNvPr id="18" name="Straight Arrow Connector 17"/>
          <p:cNvCxnSpPr/>
          <p:nvPr>
            <p:custDataLst>
              <p:tags r:id="rId8"/>
            </p:custDataLst>
          </p:nvPr>
        </p:nvCxnSpPr>
        <p:spPr>
          <a:xfrm flipH="1">
            <a:off x="5334000" y="3097830"/>
            <a:ext cx="685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Bubbler</a:t>
            </a:r>
            <a:endParaRPr lang="en-US" sz="5400" dirty="0"/>
          </a:p>
        </p:txBody>
      </p:sp>
    </p:spTree>
    <p:custDataLst>
      <p:tags r:id="rId1"/>
    </p:custDataLst>
    <p:extLst>
      <p:ext uri="{BB962C8B-B14F-4D97-AF65-F5344CB8AC3E}">
        <p14:creationId xmlns:p14="http://schemas.microsoft.com/office/powerpoint/2010/main" xmlns="" val="3192235723"/>
      </p:ext>
    </p:extLst>
  </p:cSld>
  <p:clrMapOvr>
    <a:masterClrMapping/>
  </p:clrMapOvr>
  <mc:AlternateContent xmlns:mc="http://schemas.openxmlformats.org/markup-compatibility/2006">
    <mc:Choice xmlns:p14="http://schemas.microsoft.com/office/powerpoint/2010/main" xmlns="" Requires="p14">
      <p:transition spd="slow" p14:dur="2000" advTm="49111"/>
    </mc:Choice>
    <mc:Fallback>
      <p:transition spd="slow" advTm="49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42" presetClass="entr" presetSubtype="0" repeatCount="indefinite" fill="hold" grpId="0" nodeType="withEffect">
                                  <p:stCondLst>
                                    <p:cond delay="2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2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26" presetClass="emph" presetSubtype="0" repeatCount="indefinite" fill="hold" nodeType="withEffect">
                                  <p:stCondLst>
                                    <p:cond delay="2000"/>
                                  </p:stCondLst>
                                  <p:childTnLst>
                                    <p:animEffect transition="out" filter="fade">
                                      <p:cBhvr>
                                        <p:cTn id="25" dur="2000" tmFilter="0, 0; .2, .5; .8, .5; 1, 0"/>
                                        <p:tgtEl>
                                          <p:spTgt spid="8"/>
                                        </p:tgtEl>
                                      </p:cBhvr>
                                    </p:animEffect>
                                    <p:animScale>
                                      <p:cBhvr>
                                        <p:cTn id="26" dur="1000" autoRev="1" fill="hold"/>
                                        <p:tgtEl>
                                          <p:spTgt spid="8"/>
                                        </p:tgtEl>
                                      </p:cBhvr>
                                      <p:by x="105000" y="105000"/>
                                    </p:animScale>
                                  </p:childTnLst>
                                </p:cTn>
                              </p:par>
                              <p:par>
                                <p:cTn id="27" presetID="10" presetClass="entr" presetSubtype="0" fill="hold" nodeType="withEffect">
                                  <p:stCondLst>
                                    <p:cond delay="2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26" presetClass="emph" presetSubtype="0" repeatCount="indefinite" fill="hold" nodeType="withEffect">
                                  <p:stCondLst>
                                    <p:cond delay="2500"/>
                                  </p:stCondLst>
                                  <p:childTnLst>
                                    <p:animEffect transition="out" filter="fade">
                                      <p:cBhvr>
                                        <p:cTn id="31" dur="2000" tmFilter="0, 0; .2, .5; .8, .5; 1, 0"/>
                                        <p:tgtEl>
                                          <p:spTgt spid="10"/>
                                        </p:tgtEl>
                                      </p:cBhvr>
                                    </p:animEffect>
                                    <p:animScale>
                                      <p:cBhvr>
                                        <p:cTn id="32" dur="10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4|2.6|2.3|3.9|5|4|2.5|1.3|14.2|2.5|5.4|6.8|4|1.9"/>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052EF7-4E11-41ED-87ED-A5F11C4FB919}&quot;/&gt;&lt;isInvalidForFieldText val=&quot;0&quot;/&gt;&lt;Image&gt;&lt;filename val=&quot;C:\Documents and Settings\Administrator\Local Settings\Temp\CP347665959437Session\CPTrustFolder347665959437\PPTImport347666488312\data\asimages\{74052EF7-4E11-41ED-87ED-A5F11C4FB919}_5.png&quot;/&gt;&lt;left val=&quot;345&quot;/&gt;&lt;top val=&quot;403&quot;/&gt;&lt;width val=&quot;30&quot;/&gt;&lt;height val=&quot;6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5&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21&quot;/&gt;&lt;lineCharCount val=&quot;60&quot;/&gt;&lt;lineCharCount val=&quot;57&quot;/&gt;&lt;lineCharCount val=&quot;61&quot;/&gt;&lt;lineCharCount val=&quot;60&quot;/&gt;&lt;lineCharCount val=&quot;14&quot;/&gt;&lt;lineCharCount val=&quot;63&quot;/&gt;&lt;lineCharCount val=&quot;14&quot;/&gt;&lt;lineCharCount val=&quot;35&quot;/&gt;&lt;lineCharCount val=&quot;3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F20F69-4B45-44FC-AF43-1CA108087AEE}&quot;/&gt;&lt;isInvalidForFieldText val=&quot;0&quot;/&gt;&lt;Image&gt;&lt;filename val=&quot;C:\Documents and Settings\Administrator\Local Settings\Temp\CP347665959437Session\CPTrustFolder347665959437\PPTImport347666488312\data\asimages\{4FF20F69-4B45-44FC-AF43-1CA108087AEE}_5.png&quot;/&gt;&lt;left val=&quot;357&quot;/&gt;&lt;top val=&quot;420&quot;/&gt;&lt;width val=&quot;30&quot;/&gt;&lt;height val=&quot;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D348E6-BEE1-41ED-9F60-6A09354DE503}&quot;/&gt;&lt;isInvalidForFieldText val=&quot;0&quot;/&gt;&lt;Image&gt;&lt;filename val=&quot;C:\Documents and Settings\Administrator\Local Settings\Temp\CP347665959437Session\CPTrustFolder347665959437\PPTImport347666488312\data\asimages\{5CD348E6-BEE1-41ED-9F60-6A09354DE503}_5.png&quot;/&gt;&lt;left val=&quot;345&quot;/&gt;&lt;top val=&quot;426&quot;/&gt;&lt;width val=&quot;33&quot;/&gt;&lt;height val=&quot;7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B376F5-6ADF-4433-9AE0-E9E6BD7E14FD}&quot;/&gt;&lt;isInvalidForFieldText val=&quot;0&quot;/&gt;&lt;Image&gt;&lt;filename val=&quot;C:\Documents and Settings\Administrator\Local Settings\Temp\CP347665959437Session\CPTrustFolder347665959437\PPTImport347666488312\data\asimages\{1DB376F5-6ADF-4433-9AE0-E9E6BD7E14FD}_5.png&quot;/&gt;&lt;left val=&quot;375&quot;/&gt;&lt;top val=&quot;381&quot;/&gt;&lt;width val=&quot;98&quot;/&gt;&lt;height val=&quot;3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TIMING" val="|6.8|1.1|19.9|2|7.5"/>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70&quot;/&gt;&lt;lineCharCount val=&quot;61&quot;/&gt;&lt;lineCharCount val=&quot;2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28&quot;/&gt;&lt;lineCharCount val=&quot;24&quot;/&gt;&lt;lineCharCount val=&quot;2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TIMING" val="|5.5|1.3|8|7.2|2.7|9.2"/>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7&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22&quot;/&gt;&lt;lineCharCount val=&quot;71&quot;/&gt;&lt;lineCharCount val=&quot;12&quot;/&gt;&lt;lineCharCount val=&quot;14&quot;/&gt;&lt;lineCharCount val=&quot;22&quot;/&gt;&lt;lineCharCount val=&quot;63&quot;/&gt;&lt;lineCharCount val=&quot;70&quot;/&gt;&lt;lineCharCount val=&quot;56&quot;/&gt;&lt;lineChar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TIMING" val="|6.1|4.4|10.9"/>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8&quot;/&gt;&lt;lineCharCount val=&quot;23&quot;/&gt;&lt;lineCharCount val=&quot;24&quot;/&gt;&lt;lineCharCount val=&quot;22&quot;/&gt;&lt;lineCharCount val=&quot;7&quot;/&gt;&lt;lineCharCount val=&quot;26&quot;/&gt;&lt;lineCharCount val=&quot;27&quot;/&gt;&lt;lineCharCount val=&quot;31&quot;/&gt;&lt;lineCharCount val=&quot;28&quot;/&gt;&lt;lineCharCount val=&quot;31&quot;/&gt;&lt;lineCharCount val=&quot;8&quot;/&gt;&lt;lineCharCount val=&quot;29&quot;/&gt;&lt;lineCharCount val=&quot;28&quot;/&gt;&lt;lineCharCount val=&quot;30&quot;/&gt;&lt;lineCharCount val=&quot;1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8002EB-147A-4721-B292-573C63674517}&quot;/&gt;&lt;isInvalidForFieldText val=&quot;0&quot;/&gt;&lt;Image&gt;&lt;filename val=&quot;C:\Documents and Settings\Administrator\Local Settings\Temp\CP347665959437Session\CPTrustFolder347665959437\PPTImport347666488312\data\asimages\{868002EB-147A-4721-B292-573C63674517}_8.png&quot;/&gt;&lt;left val=&quot;396&quot;/&gt;&lt;top val=&quot;267&quot;/&gt;&lt;width val=&quot;117&quot;/&gt;&lt;height val=&quot;15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D6C20D-A8C7-4C7A-9951-2371363CCC1A}&quot;/&gt;&lt;isInvalidForFieldText val=&quot;0&quot;/&gt;&lt;Image&gt;&lt;filename val=&quot;C:\Documents and Settings\Administrator\Local Settings\Temp\CP347665959437Session\CPTrustFolder347665959437\PPTImport347666488312\data\asimages\{F6D6C20D-A8C7-4C7A-9951-2371363CCC1A}_8.png&quot;/&gt;&lt;left val=&quot;513&quot;/&gt;&lt;top val=&quot;354&quot;/&gt;&lt;width val=&quot;30&quot;/&gt;&lt;height val=&quot;5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854D15-4A02-4FCF-8D99-2B5ABB872A6E}&quot;/&gt;&lt;isInvalidForFieldText val=&quot;0&quot;/&gt;&lt;Image&gt;&lt;filename val=&quot;C:\Documents and Settings\Administrator\Local Settings\Temp\CP347665959437Session\CPTrustFolder347665959437\PPTImport347666488312\data\asimages\{3E854D15-4A02-4FCF-8D99-2B5ABB872A6E}_8.png&quot;/&gt;&lt;left val=&quot;405&quot;/&gt;&lt;top val=&quot;232&quot;/&gt;&lt;width val=&quot;74&quot;/&gt;&lt;height val=&quot;3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8&quot;/&gt;&lt;lineCharCount val=&quot;33&quot;/&gt;&lt;lineCharCount val=&quot;8&quot;/&gt;&lt;lineCharCount val=&quot;63&quot;/&gt;&lt;lineCharCount val=&quot;9&quot;/&gt;&lt;lineCharCount val=&quot;49&quot;/&gt;&lt;lineCharCount val=&quot;10&quot;/&gt;&lt;lineCharCount val=&quot;29&quot;/&gt;&lt;lineCharCount val=&quot;8&quot;/&gt;&lt;lineCharCount val=&quot;32&quot;/&gt;&lt;lineCharCount val=&quot;13&quot;/&gt;&lt;lineCharCount val=&quot;58&quot;/&gt;&lt;lineCharCount val=&quot;9&quot;/&gt;&lt;lineCharCount val=&quot;70&quot;/&gt;&lt;lineCharCount val=&quot;26&quot;/&gt;&lt;lineCharCount val=&quot;10&quot;/&gt;&lt;lineCharCount val=&quot;18&quot;/&gt;&lt;lineCharCount val=&quot;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TIMING" val="|3.9|2.2|1.9|1.7|1.3"/>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7&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1&quot;/&gt;&lt;lineCharCount val=&quot;11&quot;/&gt;&lt;lineCharCount val=&quot;13&quot;/&gt;&lt;lineCharCount val=&quot;20&quot;/&gt;&lt;lineCharCount val=&quot;5&quot;/&gt;&lt;lineCharCount val=&quot;10&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494446C-15E8-4598-93DE-5F0DE420824F}&quot;/&gt;&lt;isInvalidForFieldText val=&quot;0&quot;/&gt;&lt;Image&gt;&lt;filename val=&quot;C:\Documents and Settings\Administrator\Local Settings\Temp\CP347665959437Session\CPTrustFolder347665959437\PPTImport347666488312\data\asimages\{2494446C-15E8-4598-93DE-5F0DE420824F}_9.png&quot;/&gt;&lt;left val=&quot;393&quot;/&gt;&lt;top val=&quot;261&quot;/&gt;&lt;width val=&quot;335&quot;/&gt;&lt;height val=&quot;29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TIMING" val="|9.5|1.2|2.1|11.2|6.4|2.2|7.9|22.9|1.9|4.3|7"/>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TIMING" val="|30.9|2|6.1|7.8|10.7|26.4"/>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1&quot;/&gt;&lt;lineCharCount val=&quot;16&quot;/&gt;&lt;lineCharCount val=&quot;28&quot;/&gt;&lt;lineCharCount val=&quot;86&quot;/&gt;&lt;lineCharCount val=&quot;11&quot;/&gt;&lt;lineCharCount val=&quot;11&quot;/&gt;&lt;lineCharCount val=&quot;84&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5&quot;/&gt;&lt;lineCharCount val=&quot;29&quot;/&gt;&lt;lineCharCount val=&quot;36&quot;/&gt;&lt;lineCharCount val=&quot;11&quot;/&gt;&lt;lineCharCount val=&quot;38&quot;/&gt;&lt;lineCharCount val=&quot;33&quot;/&gt;&lt;lineCharCount val=&quot;38&quot;/&gt;&lt;lineCharCount val=&quot;38&quot;/&gt;&lt;lineCharCount val=&quot;18&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TIMING" val="|4.3|1.3|6|8.5|6.1|5.2|2.8|6.1|6"/>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1&quot;/&gt;&lt;lineCharCount val=&quot;43&quot;/&gt;&lt;lineCharCount val=&quot;67&quot;/&gt;&lt;lineCharCount val=&quot;27&quot;/&gt;&lt;lineCharCount val=&quot;64&quot;/&gt;&lt;lineCharCount val=&quot;68&quot;/&gt;&lt;lineCharCount val=&quot;18&quot;/&gt;&lt;lineCharCount val=&quot;1&quot;/&gt;&lt;lineCharCount val=&quot;14&quot;/&gt;&lt;lineCharCount val=&quot;59&quot;/&gt;&lt;lineCharCount val=&quot;32&quot;/&gt;&lt;lineCharCount val=&quot;22&quot;/&gt;&lt;lineCharCount val=&quot;4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TIMING" val="|4.3|1.3|6|8.5|6.1|5.2|2.8|6.1|6"/>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1&quot;/&gt;&lt;lineCharCount val=&quot;43&quot;/&gt;&lt;lineCharCount val=&quot;67&quot;/&gt;&lt;lineCharCount val=&quot;27&quot;/&gt;&lt;lineCharCount val=&quot;64&quot;/&gt;&lt;lineCharCount val=&quot;68&quot;/&gt;&lt;lineCharCount val=&quot;18&quot;/&gt;&lt;lineCharCount val=&quot;1&quot;/&gt;&lt;lineCharCount val=&quot;14&quot;/&gt;&lt;lineCharCount val=&quot;59&quot;/&gt;&lt;lineCharCount val=&quot;32&quot;/&gt;&lt;lineCharCount val=&quot;22&quot;/&gt;&lt;lineCharCount val=&quot;4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TIMING" val="|5|1.5|14.6|2.3|2.6"/>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quot;/&gt;&lt;lineCharCount val=&quot;76&quot;/&gt;&lt;lineCharCount val=&quot;20&quot;/&gt;&lt;lineCharCount val=&quot;11&quot;/&gt;&lt;lineCharCount val=&quot;32&quot;/&gt;&lt;lineCharCount val=&quot;5&quot;/&gt;&lt;lineCharCount val=&quot;1&quot;/&gt;&lt;lineCharCount val=&quot;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TIMING" val="|6.3|2.5|40.2|2.8|4.9"/>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3&quot;/&gt;&lt;lineCharCount val=&quot;67&quot;/&gt;&lt;lineCharCount val=&quot;12&quot;/&gt;&lt;lineCharCount val=&quot;60&quot;/&gt;&lt;lineCharCount val=&quot;86&quot;/&gt;&lt;lineCharCount val=&quot;61&quot;/&gt;&lt;lineCharCount val=&quot;1&quot;/&gt;&lt;lineCharCount val=&quot;1&quot;/&gt;&lt;lineCharCount val=&quot;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TIMING" val="|6.3|1.3|3.3|6.8|9.6|2.6|11.2|24.7"/>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1&quot;/&gt;&lt;lineCharCount val=&quot;28&quot;/&gt;&lt;lineCharCount val=&quot;77&quot;/&gt;&lt;lineCharCount val=&quot;29&quot;/&gt;&lt;lineCharCount val=&quot;55&quot;/&gt;&lt;lineCharCount val=&quot;14&quot;/&gt;&lt;lineCharCount val=&quot;74&quot;/&gt;&lt;lineCharCount val=&quot;66&quot;/&gt;&lt;lineCharCount val=&quot;34&quot;/&gt;&lt;lineCharCount val=&quot;67&quot;/&gt;&lt;lineCharCount val=&quot;59&quot;/&gt;&lt;lineCharCount val=&quot;1&quot;/&gt;&lt;lineCharCount val=&quot;1&quot;/&gt;&lt;lineCharCount val=&quot;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TIMING" val="|6.3|1.3|3.3|6.8|9.6|2.6|11.2|24.7"/>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quot;/&gt;&lt;lineCharCount val=&quot;77&quot;/&gt;&lt;lineCharCount val=&quot;87&quot;/&gt;&lt;lineCharCount val=&quot;82&quot;/&gt;&lt;lineCharCount val=&quot;47&quot;/&gt;&lt;lineCharCount val=&quot;90&quot;/&gt;&lt;lineCharCount val=&quot;2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1&quot;/&gt;&lt;lineCharCount val=&quot;28&quot;/&gt;&lt;lineCharCount val=&quot;77&quot;/&gt;&lt;lineCharCount val=&quot;29&quot;/&gt;&lt;lineCharCount val=&quot;55&quot;/&gt;&lt;lineCharCount val=&quot;14&quot;/&gt;&lt;lineCharCount val=&quot;74&quot;/&gt;&lt;lineCharCount val=&quot;66&quot;/&gt;&lt;lineCharCount val=&quot;34&quot;/&gt;&lt;lineCharCount val=&quot;67&quot;/&gt;&lt;lineCharCount val=&quot;59&quot;/&gt;&lt;lineCharCount val=&quot;1&quot;/&gt;&lt;lineCharCount val=&quot;1&quot;/&gt;&lt;lineCharCount val=&quot;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TIMING" val="|3.9|7"/>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18&quot;/&gt;&lt;lineCharCount val=&quot;6&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TIMING" val="|3.2|1.5|45.9|2.3|2.8|3.4"/>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7&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15&quot;/&gt;&lt;lineCharCount val=&quot;16&quot;/&gt;&lt;lineCharCount val=&quot;28&quot;/&gt;&lt;lineCharCount val=&quot;17&quot;/&gt;&lt;lineCharCount val=&quot;6&quot;/&gt;&lt;lineCharCount val=&quot;6&quot;/&gt;&lt;lineCharCount val=&quot;15&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quot;/&gt;&lt;lineCharCount val=&quot;81&quot;/&gt;&lt;lineCharCount val=&quot;82&quot;/&gt;&lt;lineCharCount val=&quot;79&quot;/&gt;&lt;lineCharCount val=&quot;23&quot;/&gt;&lt;lineCharCount val=&quot;1&quot;/&gt;&lt;lineCharCount val=&quot;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BA8DC4-83EC-4221-A642-630D4FF6AFC9}&quot;/&gt;&lt;isInvalidForFieldText val=&quot;0&quot;/&gt;&lt;Image&gt;&lt;filename val=&quot;C:\Documents and Settings\Administrator\Local Settings\Temp\CP347665959437Session\CPTrustFolder347665959437\PPTImport347666488312\data\asimages\{8CBA8DC4-83EC-4221-A642-630D4FF6AFC9}_5.png&quot;/&gt;&lt;left val=&quot;465&quot;/&gt;&lt;top val=&quot;462&quot;/&gt;&lt;width val=&quot;98&quot;/&gt;&lt;height val=&quot;30&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1&quot;/&gt;&lt;lineCharCount val=&quot;7&quot;/&gt;&lt;lineCharCount val=&quot;18&quot;/&gt;&lt;lineCharCount val=&quot;5&quot;/&gt;&lt;lineCharCount val=&quot;1&quot;/&gt;&lt;lineCharCount val=&quot;1&quot;/&gt;&lt;lineCharCount val=&quot;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TIMING" val="|108|2.3|5.6|41.4|7.4|1.8|1.4|1.7|4.2|18.2|4.5|29.7"/>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7&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61&quot;/&gt;&lt;lineCharCount val=&quot;69&quot;/&gt;&lt;lineCharCount val=&quot;73&quot;/&gt;&lt;lineCharCount val=&quot;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TIMING" val="|108|2.3|5.6|41.4|7.4|1.8|1.4|1.7|4.2|18.2|4.5|29.7"/>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5&quot;/&gt;&lt;lineCharCount val=&quot;35&quot;/&gt;&lt;lineCharCount val=&quot;11&quot;/&gt;&lt;lineCharCount val=&quot;38&quot;/&gt;&lt;lineCharCount val=&quot;20&quot;/&gt;&lt;lineCharCount val=&quot;31&quot;/&gt;&lt;lineCharCount val=&quot;3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TIMING" val="|6.8|0.9|8|13.8|1.1|3.9"/>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28&quot;/&gt;&lt;lineCharCount val=&quot;33&quot;/&gt;&lt;lineCharCount val=&quot;34&quot;/&gt;&lt;lineCharCount val=&quot;29&quot;/&gt;&lt;lineCharCount val=&quot;33&quot;/&gt;&lt;lineCharCount val=&quot;28&quot;/&gt;&lt;lineCharCount val=&quot;9&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1&quot;/&gt;&lt;lineCharCount val=&quot;71&quot;/&gt;&lt;lineCharCount val=&quot;64&quot;/&gt;&lt;lineCharCount val=&quot;77&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TIMING" val="|3.2|15.6|12|11.5|3.2|1.9|3"/>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5&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quot;/&gt;&lt;lineCharCount val=&quot;75&quot;/&gt;&lt;lineCharCount val=&quot;6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30&quot;/&gt;&lt;lineCharCount val=&quot;20&quot;/&gt;&lt;lineCharCount val=&quot;18&quot;/&gt;&lt;lineCharCount val=&quot;27&quot;/&gt;&lt;lineCharCount val=&quot;31&quot;/&gt;&lt;lineCharCount val=&quot;28&quot;/&gt;&lt;lineCharCount val=&quot;21&quot;/&gt;&lt;lineCharCount val=&quot;27&quot;/&gt;&lt;lineCharCount val=&quot;28&quot;/&gt;&lt;lineCharCount val=&quot;26&quot;/&gt;&lt;lineCharCount val=&quot;29&quot;/&gt;&lt;lineCharCount val=&quot;27&quot;/&gt;&lt;lineCharCount val=&quot;11&quot;/&gt;&lt;lineCharCount val=&quot;6&quot;/&gt;&lt;lineCharCount val=&quot;18&quot;/&gt;&lt;lineCharCount val=&quot;4&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TIMING" val="|4.4|0.8|3.8|26.5|25.9|1.8|17.5"/>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5&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3&quot;/&gt;&lt;lineCharCount val=&quot;61&quot;/&gt;&lt;lineCharCount val=&quot;69&quot;/&gt;&lt;lineCharCount val=&quot;63&quot;/&gt;&lt;lineCharCount val=&quot;10&quot;/&gt;&lt;lineCharCount val=&quot;15&quot;/&gt;&lt;lineCharCount val=&quot;68&quot;/&gt;&lt;lineCharCount val=&quot;43&quot;/&gt;&lt;lineCharCount val=&quot;67&quot;/&gt;&lt;lineCharCount val=&quot;1&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7CB791-73DA-4F23-ACB6-EF3EBF01D822}&quot;/&gt;&lt;isInvalidForFieldText val=&quot;0&quot;/&gt;&lt;Image&gt;&lt;filename val=&quot;C:\Documents and Settings\Administrator\Local Settings\Temp\CP347665959437Session\CPTrustFolder347665959437\PPTImport347666488312\data\asimages\{D17CB791-73DA-4F23-ACB6-EF3EBF01D822}_20.png&quot;/&gt;&lt;left val=&quot;207&quot;/&gt;&lt;top val=&quot;321&quot;/&gt;&lt;width val=&quot;294&quot;/&gt;&lt;height val=&quot;237&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TIMING" val="|4.7|1.2|3.7|9.7|13.7|5.5|0.9|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1178</TotalTime>
  <Words>1486</Words>
  <Application>Microsoft Office PowerPoint</Application>
  <PresentationFormat>On-screen Show (4:3)</PresentationFormat>
  <Paragraphs>309</Paragraphs>
  <Slides>29</Slides>
  <Notes>1</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Hydrological Information System</vt:lpstr>
      <vt:lpstr>Slide 2</vt:lpstr>
      <vt:lpstr>Introduction</vt:lpstr>
      <vt:lpstr>Surface Water Level:</vt:lpstr>
      <vt:lpstr>Stilling Well/Shaft Encoder</vt:lpstr>
      <vt:lpstr>Shaft Encoder Installation and Ideal Location</vt:lpstr>
      <vt:lpstr>Installation Examples</vt:lpstr>
      <vt:lpstr> Shaft Encoder Advantages/Disadvantages</vt:lpstr>
      <vt:lpstr>Bubbler</vt:lpstr>
      <vt:lpstr>Bubbler Components</vt:lpstr>
      <vt:lpstr>Bubbler Types and Location</vt:lpstr>
      <vt:lpstr>Bubbler Advantages/Disadvantages</vt:lpstr>
      <vt:lpstr>Bubbler Advantages/Disadvantages</vt:lpstr>
      <vt:lpstr>Submersible Pressure Transducer</vt:lpstr>
      <vt:lpstr>Submersible Pressure Transducer Installation and Setup</vt:lpstr>
      <vt:lpstr>Submersible Pressure Transducer Advantages/Disadvantages</vt:lpstr>
      <vt:lpstr>Submersible Pressure Transducer Advantages/Disadvantages</vt:lpstr>
      <vt:lpstr> Non-Contact Solutions: </vt:lpstr>
      <vt:lpstr>Ultrasonic Sensor</vt:lpstr>
      <vt:lpstr>Ultrasonic Sensor Installation and Location</vt:lpstr>
      <vt:lpstr>Ultrasonic Sensor Installation and Location</vt:lpstr>
      <vt:lpstr>Ultrasonic Sensor Advantages/Disadvantages</vt:lpstr>
      <vt:lpstr>Radar</vt:lpstr>
      <vt:lpstr>Radar Installation and Location</vt:lpstr>
      <vt:lpstr>Installation Examples</vt:lpstr>
      <vt:lpstr>Radar Advantages/Disadvantages</vt:lpstr>
      <vt:lpstr>Instrument Selection Logic</vt:lpstr>
      <vt:lpstr>Instrument Selection Logic</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Hydrological Information System</dc:title>
  <dc:creator>Anish</dc:creator>
  <cp:lastModifiedBy>DELL</cp:lastModifiedBy>
  <cp:revision>112</cp:revision>
  <dcterms:created xsi:type="dcterms:W3CDTF">2015-03-25T10:10:33Z</dcterms:created>
  <dcterms:modified xsi:type="dcterms:W3CDTF">2015-07-07T11:29:58Z</dcterms:modified>
</cp:coreProperties>
</file>